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341" r:id="rId2"/>
    <p:sldId id="322" r:id="rId3"/>
    <p:sldId id="351" r:id="rId4"/>
    <p:sldId id="258" r:id="rId5"/>
    <p:sldId id="261" r:id="rId6"/>
    <p:sldId id="262" r:id="rId7"/>
    <p:sldId id="263" r:id="rId8"/>
    <p:sldId id="266" r:id="rId9"/>
    <p:sldId id="340" r:id="rId10"/>
    <p:sldId id="325" r:id="rId11"/>
    <p:sldId id="268" r:id="rId12"/>
    <p:sldId id="342" r:id="rId13"/>
    <p:sldId id="348" r:id="rId14"/>
    <p:sldId id="349" r:id="rId15"/>
    <p:sldId id="326" r:id="rId16"/>
    <p:sldId id="301" r:id="rId17"/>
    <p:sldId id="272" r:id="rId18"/>
    <p:sldId id="273" r:id="rId19"/>
    <p:sldId id="274" r:id="rId20"/>
    <p:sldId id="282" r:id="rId21"/>
    <p:sldId id="327" r:id="rId22"/>
    <p:sldId id="284" r:id="rId23"/>
    <p:sldId id="328" r:id="rId24"/>
    <p:sldId id="329" r:id="rId25"/>
    <p:sldId id="330" r:id="rId26"/>
    <p:sldId id="331" r:id="rId27"/>
    <p:sldId id="335" r:id="rId28"/>
    <p:sldId id="307" r:id="rId29"/>
    <p:sldId id="332" r:id="rId30"/>
    <p:sldId id="346" r:id="rId31"/>
    <p:sldId id="269" r:id="rId32"/>
    <p:sldId id="336" r:id="rId33"/>
    <p:sldId id="302" r:id="rId34"/>
    <p:sldId id="350" r:id="rId35"/>
    <p:sldId id="334" r:id="rId36"/>
    <p:sldId id="337" r:id="rId37"/>
    <p:sldId id="339" r:id="rId38"/>
    <p:sldId id="352" r:id="rId39"/>
    <p:sldId id="314" r:id="rId40"/>
    <p:sldId id="275"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Lato" panose="020F0502020204030203" pitchFamily="34" charset="77"/>
      <p:regular r:id="rId51"/>
      <p:bold r:id="rId52"/>
      <p:italic r:id="rId53"/>
      <p:boldItalic r:id="rId54"/>
    </p:embeddedFont>
    <p:embeddedFont>
      <p:font typeface="Lato Light" panose="020F0302020204030203" pitchFamily="34"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817">
          <p15:clr>
            <a:srgbClr val="9AA0A6"/>
          </p15:clr>
        </p15:guide>
        <p15:guide id="3" pos="5251">
          <p15:clr>
            <a:srgbClr val="9AA0A6"/>
          </p15:clr>
        </p15:guide>
        <p15:guide id="4" orient="horz" pos="987">
          <p15:clr>
            <a:srgbClr val="9AA0A6"/>
          </p15:clr>
        </p15:guide>
        <p15:guide id="5" orient="horz" pos="28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AF106C-BB0E-483E-A54C-972B2637C570}">
  <a:tblStyle styleId="{68AF106C-BB0E-483E-A54C-972B2637C5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3"/>
    <p:restoredTop sz="70737"/>
  </p:normalViewPr>
  <p:slideViewPr>
    <p:cSldViewPr snapToGrid="0">
      <p:cViewPr varScale="1">
        <p:scale>
          <a:sx n="163" d="100"/>
          <a:sy n="163" d="100"/>
        </p:scale>
        <p:origin x="1216" y="168"/>
      </p:cViewPr>
      <p:guideLst>
        <p:guide orient="horz" pos="1620"/>
        <p:guide pos="817"/>
        <p:guide pos="5251"/>
        <p:guide orient="horz" pos="987"/>
        <p:guide orient="horz" pos="28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F759DC-3933-46E5-BD1D-679970ECDA34}"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8CF369D8-9CB3-421B-B0EF-EE73EB6BC8DC}">
      <dgm:prSet/>
      <dgm:spPr/>
      <dgm:t>
        <a:bodyPr/>
        <a:lstStyle/>
        <a:p>
          <a:r>
            <a:rPr lang="en-US" b="1" dirty="0">
              <a:latin typeface="Calibri" panose="020F0502020204030204" pitchFamily="34" charset="0"/>
              <a:cs typeface="Calibri" panose="020F0502020204030204" pitchFamily="34" charset="0"/>
            </a:rPr>
            <a:t>Build Cache and Test Distribution</a:t>
          </a:r>
        </a:p>
      </dgm:t>
    </dgm:pt>
    <dgm:pt modelId="{607DA863-AD08-445F-B40E-516F0EBF1D43}" type="parTrans" cxnId="{B60783A9-F2B2-46FA-AE12-7D6E83125ED6}">
      <dgm:prSet/>
      <dgm:spPr/>
      <dgm:t>
        <a:bodyPr/>
        <a:lstStyle/>
        <a:p>
          <a:endParaRPr lang="en-US"/>
        </a:p>
      </dgm:t>
    </dgm:pt>
    <dgm:pt modelId="{B6743A96-28AE-483B-B774-085CF2504A05}" type="sibTrans" cxnId="{B60783A9-F2B2-46FA-AE12-7D6E83125ED6}">
      <dgm:prSet/>
      <dgm:spPr/>
      <dgm:t>
        <a:bodyPr/>
        <a:lstStyle/>
        <a:p>
          <a:endParaRPr lang="en-US"/>
        </a:p>
      </dgm:t>
    </dgm:pt>
    <dgm:pt modelId="{2C5F6AE6-9656-4553-A312-190F1B2C80F4}">
      <dgm:prSet/>
      <dgm:spPr/>
      <dgm:t>
        <a:bodyPr/>
        <a:lstStyle/>
        <a:p>
          <a:r>
            <a:rPr lang="en-US" b="1" dirty="0">
              <a:latin typeface="Calibri" panose="020F0502020204030204" pitchFamily="34" charset="0"/>
              <a:cs typeface="Calibri" panose="020F0502020204030204" pitchFamily="34" charset="0"/>
            </a:rPr>
            <a:t>Faster</a:t>
          </a:r>
          <a:r>
            <a:rPr lang="en-US" dirty="0">
              <a:latin typeface="Calibri" panose="020F0502020204030204" pitchFamily="34" charset="0"/>
              <a:cs typeface="Calibri" panose="020F0502020204030204" pitchFamily="34" charset="0"/>
            </a:rPr>
            <a:t> feedback cycles </a:t>
          </a:r>
          <a:r>
            <a:rPr lang="en-US" b="0" dirty="0">
              <a:latin typeface="Calibri" panose="020F0502020204030204" pitchFamily="34" charset="0"/>
              <a:cs typeface="Calibri" panose="020F0502020204030204" pitchFamily="34" charset="0"/>
            </a:rPr>
            <a:t>by caching build tasks</a:t>
          </a:r>
        </a:p>
      </dgm:t>
    </dgm:pt>
    <dgm:pt modelId="{23EF768D-3D97-41B5-98AD-780FE5B31B1D}" type="parTrans" cxnId="{D4FC7964-F542-4749-946B-320E0E2AFAD8}">
      <dgm:prSet/>
      <dgm:spPr/>
      <dgm:t>
        <a:bodyPr/>
        <a:lstStyle/>
        <a:p>
          <a:endParaRPr lang="en-US"/>
        </a:p>
      </dgm:t>
    </dgm:pt>
    <dgm:pt modelId="{8FFA4096-38ED-4376-BBCA-5500F39FE2EB}" type="sibTrans" cxnId="{D4FC7964-F542-4749-946B-320E0E2AFAD8}">
      <dgm:prSet/>
      <dgm:spPr/>
      <dgm:t>
        <a:bodyPr/>
        <a:lstStyle/>
        <a:p>
          <a:endParaRPr lang="en-US"/>
        </a:p>
      </dgm:t>
    </dgm:pt>
    <dgm:pt modelId="{E0D94677-AC09-4285-86A9-4F29145F07A7}">
      <dgm:prSet/>
      <dgm:spPr/>
      <dgm:t>
        <a:bodyPr/>
        <a:lstStyle/>
        <a:p>
          <a:r>
            <a:rPr lang="en-US" b="1" dirty="0">
              <a:latin typeface="Calibri" panose="020F0502020204030204" pitchFamily="34" charset="0"/>
              <a:cs typeface="Calibri" panose="020F0502020204030204" pitchFamily="34" charset="0"/>
            </a:rPr>
            <a:t>Parallel</a:t>
          </a:r>
          <a:r>
            <a:rPr lang="en-US" dirty="0">
              <a:latin typeface="Calibri" panose="020F0502020204030204" pitchFamily="34" charset="0"/>
              <a:cs typeface="Calibri" panose="020F0502020204030204" pitchFamily="34" charset="0"/>
            </a:rPr>
            <a:t> test execution, decrease time spent testing</a:t>
          </a:r>
        </a:p>
      </dgm:t>
    </dgm:pt>
    <dgm:pt modelId="{41CB7F68-AF17-4EA6-8265-29C4A2175B8C}" type="parTrans" cxnId="{E3D9994B-1F56-4CEC-BC05-0CAC75094113}">
      <dgm:prSet/>
      <dgm:spPr/>
      <dgm:t>
        <a:bodyPr/>
        <a:lstStyle/>
        <a:p>
          <a:endParaRPr lang="en-US"/>
        </a:p>
      </dgm:t>
    </dgm:pt>
    <dgm:pt modelId="{EAC24BC5-48AA-4C5E-9AA5-0D6CB3676E24}" type="sibTrans" cxnId="{E3D9994B-1F56-4CEC-BC05-0CAC75094113}">
      <dgm:prSet/>
      <dgm:spPr/>
      <dgm:t>
        <a:bodyPr/>
        <a:lstStyle/>
        <a:p>
          <a:endParaRPr lang="en-US"/>
        </a:p>
      </dgm:t>
    </dgm:pt>
    <dgm:pt modelId="{A30F43D0-8FB9-444C-8691-463243FE7DE0}">
      <dgm:prSet/>
      <dgm:spPr/>
      <dgm:t>
        <a:bodyPr/>
        <a:lstStyle/>
        <a:p>
          <a:r>
            <a:rPr lang="en-US" b="1" dirty="0">
              <a:latin typeface="Calibri" panose="020F0502020204030204" pitchFamily="34" charset="0"/>
              <a:cs typeface="Calibri" panose="020F0502020204030204" pitchFamily="34" charset="0"/>
            </a:rPr>
            <a:t>Build Scans</a:t>
          </a:r>
        </a:p>
      </dgm:t>
    </dgm:pt>
    <dgm:pt modelId="{6E56AB93-78E8-432F-805D-846496EFCFC0}" type="parTrans" cxnId="{45921BBC-5D80-4EBC-ABAC-4F8B1BA169DE}">
      <dgm:prSet/>
      <dgm:spPr/>
      <dgm:t>
        <a:bodyPr/>
        <a:lstStyle/>
        <a:p>
          <a:endParaRPr lang="en-US"/>
        </a:p>
      </dgm:t>
    </dgm:pt>
    <dgm:pt modelId="{A1CAEFC6-3AA1-42A2-89FB-8734CE8400B2}" type="sibTrans" cxnId="{45921BBC-5D80-4EBC-ABAC-4F8B1BA169DE}">
      <dgm:prSet/>
      <dgm:spPr/>
      <dgm:t>
        <a:bodyPr/>
        <a:lstStyle/>
        <a:p>
          <a:endParaRPr lang="en-US"/>
        </a:p>
      </dgm:t>
    </dgm:pt>
    <dgm:pt modelId="{AD42B427-D413-4F80-89F4-38CB67FE755B}">
      <dgm:prSet/>
      <dgm:spPr/>
      <dgm:t>
        <a:bodyPr/>
        <a:lstStyle/>
        <a:p>
          <a:r>
            <a:rPr lang="en-US" b="1" dirty="0">
              <a:latin typeface="Calibri" panose="020F0502020204030204" pitchFamily="34" charset="0"/>
              <a:cs typeface="Calibri" panose="020F0502020204030204" pitchFamily="34" charset="0"/>
            </a:rPr>
            <a:t>Shareable</a:t>
          </a:r>
          <a:r>
            <a:rPr lang="en-US" dirty="0">
              <a:latin typeface="Calibri" panose="020F0502020204030204" pitchFamily="34" charset="0"/>
              <a:cs typeface="Calibri" panose="020F0502020204030204" pitchFamily="34" charset="0"/>
            </a:rPr>
            <a:t> root cause analysis tool</a:t>
          </a:r>
        </a:p>
      </dgm:t>
    </dgm:pt>
    <dgm:pt modelId="{73E1FC73-A13F-409A-88FE-0BDA3CC85AF8}" type="parTrans" cxnId="{B997849A-B2F8-4879-BE92-938AEBCAA86D}">
      <dgm:prSet/>
      <dgm:spPr/>
      <dgm:t>
        <a:bodyPr/>
        <a:lstStyle/>
        <a:p>
          <a:endParaRPr lang="en-US"/>
        </a:p>
      </dgm:t>
    </dgm:pt>
    <dgm:pt modelId="{9D13082D-2E26-4C7D-9FFB-AAB9384D807E}" type="sibTrans" cxnId="{B997849A-B2F8-4879-BE92-938AEBCAA86D}">
      <dgm:prSet/>
      <dgm:spPr/>
      <dgm:t>
        <a:bodyPr/>
        <a:lstStyle/>
        <a:p>
          <a:endParaRPr lang="en-US"/>
        </a:p>
      </dgm:t>
    </dgm:pt>
    <dgm:pt modelId="{CCDA783E-5607-4D06-A0FF-F4AC05EAE832}">
      <dgm:prSet/>
      <dgm:spPr/>
      <dgm:t>
        <a:bodyPr/>
        <a:lstStyle/>
        <a:p>
          <a:r>
            <a:rPr lang="en-US" b="1" dirty="0">
              <a:latin typeface="Calibri" panose="020F0502020204030204" pitchFamily="34" charset="0"/>
              <a:cs typeface="Calibri" panose="020F0502020204030204" pitchFamily="34" charset="0"/>
            </a:rPr>
            <a:t>Full X-ray </a:t>
          </a:r>
          <a:r>
            <a:rPr lang="en-US" dirty="0">
              <a:latin typeface="Calibri" panose="020F0502020204030204" pitchFamily="34" charset="0"/>
              <a:cs typeface="Calibri" panose="020F0502020204030204" pitchFamily="34" charset="0"/>
            </a:rPr>
            <a:t>of build with context</a:t>
          </a:r>
        </a:p>
      </dgm:t>
    </dgm:pt>
    <dgm:pt modelId="{80062BE5-90CA-48E5-8268-7757D7E1E962}" type="parTrans" cxnId="{8B96F2C0-7743-4FA0-8E4E-52366709EEFD}">
      <dgm:prSet/>
      <dgm:spPr/>
      <dgm:t>
        <a:bodyPr/>
        <a:lstStyle/>
        <a:p>
          <a:endParaRPr lang="en-US"/>
        </a:p>
      </dgm:t>
    </dgm:pt>
    <dgm:pt modelId="{DDEBAD50-C9C8-4406-A870-7B8655FF19A0}" type="sibTrans" cxnId="{8B96F2C0-7743-4FA0-8E4E-52366709EEFD}">
      <dgm:prSet/>
      <dgm:spPr/>
      <dgm:t>
        <a:bodyPr/>
        <a:lstStyle/>
        <a:p>
          <a:endParaRPr lang="en-US"/>
        </a:p>
      </dgm:t>
    </dgm:pt>
    <dgm:pt modelId="{5912C3C5-56CB-4EE5-8CC9-A60BC463F118}">
      <dgm:prSet/>
      <dgm:spPr/>
      <dgm:t>
        <a:bodyPr/>
        <a:lstStyle/>
        <a:p>
          <a:r>
            <a:rPr lang="en-US" b="1" dirty="0">
              <a:latin typeface="Calibri" panose="020F0502020204030204" pitchFamily="34" charset="0"/>
              <a:cs typeface="Calibri" panose="020F0502020204030204" pitchFamily="34" charset="0"/>
            </a:rPr>
            <a:t>Failure Analytics</a:t>
          </a:r>
        </a:p>
      </dgm:t>
    </dgm:pt>
    <dgm:pt modelId="{363D2102-6099-40C9-ABE4-2CF466EB686F}" type="parTrans" cxnId="{54737211-1EE6-447D-BA0B-5135868484B0}">
      <dgm:prSet/>
      <dgm:spPr/>
      <dgm:t>
        <a:bodyPr/>
        <a:lstStyle/>
        <a:p>
          <a:endParaRPr lang="en-US"/>
        </a:p>
      </dgm:t>
    </dgm:pt>
    <dgm:pt modelId="{06891D18-2D01-4717-BFE6-2ED2DD9B1D63}" type="sibTrans" cxnId="{54737211-1EE6-447D-BA0B-5135868484B0}">
      <dgm:prSet/>
      <dgm:spPr/>
      <dgm:t>
        <a:bodyPr/>
        <a:lstStyle/>
        <a:p>
          <a:endParaRPr lang="en-US"/>
        </a:p>
      </dgm:t>
    </dgm:pt>
    <dgm:pt modelId="{56FF8FC5-352A-4F80-AA9D-70999FA40818}">
      <dgm:prSet/>
      <dgm:spPr/>
      <dgm:t>
        <a:bodyPr/>
        <a:lstStyle/>
        <a:p>
          <a:r>
            <a:rPr lang="en-US" b="1" dirty="0">
              <a:latin typeface="Calibri" panose="020F0502020204030204" pitchFamily="34" charset="0"/>
              <a:cs typeface="Calibri" panose="020F0502020204030204" pitchFamily="34" charset="0"/>
            </a:rPr>
            <a:t>View</a:t>
          </a:r>
          <a:r>
            <a:rPr lang="en-US" dirty="0">
              <a:latin typeface="Calibri" panose="020F0502020204030204" pitchFamily="34" charset="0"/>
              <a:cs typeface="Calibri" panose="020F0502020204030204" pitchFamily="34" charset="0"/>
            </a:rPr>
            <a:t> build and test failure rates and history</a:t>
          </a:r>
        </a:p>
      </dgm:t>
    </dgm:pt>
    <dgm:pt modelId="{6FFAB1E1-BF7C-47CE-B2A8-C969B1C45523}" type="parTrans" cxnId="{6A1EDB57-ED03-4427-B54B-5EC3C506FDAE}">
      <dgm:prSet/>
      <dgm:spPr/>
      <dgm:t>
        <a:bodyPr/>
        <a:lstStyle/>
        <a:p>
          <a:endParaRPr lang="en-US"/>
        </a:p>
      </dgm:t>
    </dgm:pt>
    <dgm:pt modelId="{B6BA3E62-AEBB-4CF2-A2D0-73667DBD34E1}" type="sibTrans" cxnId="{6A1EDB57-ED03-4427-B54B-5EC3C506FDAE}">
      <dgm:prSet/>
      <dgm:spPr/>
      <dgm:t>
        <a:bodyPr/>
        <a:lstStyle/>
        <a:p>
          <a:endParaRPr lang="en-US"/>
        </a:p>
      </dgm:t>
    </dgm:pt>
    <dgm:pt modelId="{208DB9B4-B014-4758-B3F2-7E4C68B2613C}">
      <dgm:prSet/>
      <dgm:spPr/>
      <dgm:t>
        <a:bodyPr/>
        <a:lstStyle/>
        <a:p>
          <a:r>
            <a:rPr lang="en-US" b="1" dirty="0">
              <a:latin typeface="Calibri" panose="020F0502020204030204" pitchFamily="34" charset="0"/>
              <a:cs typeface="Calibri" panose="020F0502020204030204" pitchFamily="34" charset="0"/>
            </a:rPr>
            <a:t>Find</a:t>
          </a:r>
          <a:r>
            <a:rPr lang="en-US" dirty="0">
              <a:latin typeface="Calibri" panose="020F0502020204030204" pitchFamily="34" charset="0"/>
              <a:cs typeface="Calibri" panose="020F0502020204030204" pitchFamily="34" charset="0"/>
            </a:rPr>
            <a:t> flaky tests and unreliable build infrastructure</a:t>
          </a:r>
        </a:p>
      </dgm:t>
    </dgm:pt>
    <dgm:pt modelId="{2CCE5EFB-7D77-46D9-AA6C-9365A864A6B6}" type="parTrans" cxnId="{BCA46332-F083-4CD4-8BA1-DF4EF85DE80A}">
      <dgm:prSet/>
      <dgm:spPr/>
      <dgm:t>
        <a:bodyPr/>
        <a:lstStyle/>
        <a:p>
          <a:endParaRPr lang="en-US"/>
        </a:p>
      </dgm:t>
    </dgm:pt>
    <dgm:pt modelId="{47789CDD-1CA5-4113-87A1-365183FB3596}" type="sibTrans" cxnId="{BCA46332-F083-4CD4-8BA1-DF4EF85DE80A}">
      <dgm:prSet/>
      <dgm:spPr/>
      <dgm:t>
        <a:bodyPr/>
        <a:lstStyle/>
        <a:p>
          <a:endParaRPr lang="en-US"/>
        </a:p>
      </dgm:t>
    </dgm:pt>
    <dgm:pt modelId="{515CD3EB-CB7F-4F4F-A6D6-7192EA8E8D2E}">
      <dgm:prSet/>
      <dgm:spPr/>
      <dgm:t>
        <a:bodyPr/>
        <a:lstStyle/>
        <a:p>
          <a:r>
            <a:rPr lang="en-US" b="1" dirty="0">
              <a:latin typeface="Calibri" panose="020F0502020204030204" pitchFamily="34" charset="0"/>
              <a:cs typeface="Calibri" panose="020F0502020204030204" pitchFamily="34" charset="0"/>
            </a:rPr>
            <a:t>Trends and Insights</a:t>
          </a:r>
        </a:p>
      </dgm:t>
    </dgm:pt>
    <dgm:pt modelId="{EA71AFEC-ECAC-4E01-8247-3C06995E896C}" type="parTrans" cxnId="{4A608638-9E65-4156-BBFB-EB82FBF81808}">
      <dgm:prSet/>
      <dgm:spPr/>
      <dgm:t>
        <a:bodyPr/>
        <a:lstStyle/>
        <a:p>
          <a:endParaRPr lang="en-US"/>
        </a:p>
      </dgm:t>
    </dgm:pt>
    <dgm:pt modelId="{92A5DA57-6FEE-4D89-93EE-A33047D7CF55}" type="sibTrans" cxnId="{4A608638-9E65-4156-BBFB-EB82FBF81808}">
      <dgm:prSet/>
      <dgm:spPr/>
      <dgm:t>
        <a:bodyPr/>
        <a:lstStyle/>
        <a:p>
          <a:endParaRPr lang="en-US"/>
        </a:p>
      </dgm:t>
    </dgm:pt>
    <dgm:pt modelId="{C1951885-7EF5-428C-AB79-82EB6D6FFD5A}">
      <dgm:prSet/>
      <dgm:spPr/>
      <dgm:t>
        <a:bodyPr/>
        <a:lstStyle/>
        <a:p>
          <a:r>
            <a:rPr lang="en-US" b="1" dirty="0">
              <a:latin typeface="Calibri" panose="020F0502020204030204" pitchFamily="34" charset="0"/>
              <a:cs typeface="Calibri" panose="020F0502020204030204" pitchFamily="34" charset="0"/>
            </a:rPr>
            <a:t>Spot</a:t>
          </a:r>
          <a:r>
            <a:rPr lang="en-US" dirty="0">
              <a:latin typeface="Calibri" panose="020F0502020204030204" pitchFamily="34" charset="0"/>
              <a:cs typeface="Calibri" panose="020F0502020204030204" pitchFamily="34" charset="0"/>
            </a:rPr>
            <a:t> inefficiencies and outliers</a:t>
          </a:r>
        </a:p>
      </dgm:t>
    </dgm:pt>
    <dgm:pt modelId="{83756A65-2F81-40B1-B6E2-B726341D99E3}" type="parTrans" cxnId="{4AF11869-8E40-4D49-8E35-DFB8350DF0DC}">
      <dgm:prSet/>
      <dgm:spPr/>
      <dgm:t>
        <a:bodyPr/>
        <a:lstStyle/>
        <a:p>
          <a:endParaRPr lang="en-US"/>
        </a:p>
      </dgm:t>
    </dgm:pt>
    <dgm:pt modelId="{AA75513D-FAD6-43B3-B14C-DE90AAB231A8}" type="sibTrans" cxnId="{4AF11869-8E40-4D49-8E35-DFB8350DF0DC}">
      <dgm:prSet/>
      <dgm:spPr/>
      <dgm:t>
        <a:bodyPr/>
        <a:lstStyle/>
        <a:p>
          <a:endParaRPr lang="en-US"/>
        </a:p>
      </dgm:t>
    </dgm:pt>
    <dgm:pt modelId="{3F9FCB85-6BFC-49FB-BA05-02E7CE791B5B}">
      <dgm:prSet/>
      <dgm:spPr/>
      <dgm:t>
        <a:bodyPr/>
        <a:lstStyle/>
        <a:p>
          <a:r>
            <a:rPr lang="en-US" b="1" dirty="0">
              <a:latin typeface="Calibri" panose="020F0502020204030204" pitchFamily="34" charset="0"/>
              <a:cs typeface="Calibri" panose="020F0502020204030204" pitchFamily="34" charset="0"/>
            </a:rPr>
            <a:t>Gauge</a:t>
          </a:r>
          <a:r>
            <a:rPr lang="en-US" dirty="0">
              <a:latin typeface="Calibri" panose="020F0502020204030204" pitchFamily="34" charset="0"/>
              <a:cs typeface="Calibri" panose="020F0502020204030204" pitchFamily="34" charset="0"/>
            </a:rPr>
            <a:t> success of initiatives</a:t>
          </a:r>
        </a:p>
      </dgm:t>
    </dgm:pt>
    <dgm:pt modelId="{8EF45600-E988-4D98-AAAB-056739F0C514}" type="parTrans" cxnId="{FEE49937-5ADF-43BF-9C82-7EE21A70921F}">
      <dgm:prSet/>
      <dgm:spPr/>
      <dgm:t>
        <a:bodyPr/>
        <a:lstStyle/>
        <a:p>
          <a:endParaRPr lang="en-US"/>
        </a:p>
      </dgm:t>
    </dgm:pt>
    <dgm:pt modelId="{7886A7FA-650F-4609-A3F6-B59246FEB133}" type="sibTrans" cxnId="{FEE49937-5ADF-43BF-9C82-7EE21A70921F}">
      <dgm:prSet/>
      <dgm:spPr/>
      <dgm:t>
        <a:bodyPr/>
        <a:lstStyle/>
        <a:p>
          <a:endParaRPr lang="en-US"/>
        </a:p>
      </dgm:t>
    </dgm:pt>
    <dgm:pt modelId="{692E1382-2DBA-4FAF-9908-5F67369C28EC}">
      <dgm:prSet/>
      <dgm:spPr/>
      <dgm:t>
        <a:bodyPr/>
        <a:lstStyle/>
        <a:p>
          <a:r>
            <a:rPr lang="en-US" b="1" dirty="0">
              <a:latin typeface="Calibri" panose="020F0502020204030204" pitchFamily="34" charset="0"/>
              <a:cs typeface="Calibri" panose="020F0502020204030204" pitchFamily="34" charset="0"/>
            </a:rPr>
            <a:t>CI Cache and Resource Profiling</a:t>
          </a:r>
        </a:p>
      </dgm:t>
    </dgm:pt>
    <dgm:pt modelId="{AE2AF4E2-CCEA-439C-AC74-8E260525D26C}" type="parTrans" cxnId="{2ECE4D7A-73B6-453E-BA4D-21236B5355E5}">
      <dgm:prSet/>
      <dgm:spPr/>
      <dgm:t>
        <a:bodyPr/>
        <a:lstStyle/>
        <a:p>
          <a:endParaRPr lang="en-US"/>
        </a:p>
      </dgm:t>
    </dgm:pt>
    <dgm:pt modelId="{E6B84A2C-0DB3-4800-A5D4-9CD6ADDAA595}" type="sibTrans" cxnId="{2ECE4D7A-73B6-453E-BA4D-21236B5355E5}">
      <dgm:prSet/>
      <dgm:spPr/>
      <dgm:t>
        <a:bodyPr/>
        <a:lstStyle/>
        <a:p>
          <a:endParaRPr lang="en-US"/>
        </a:p>
      </dgm:t>
    </dgm:pt>
    <dgm:pt modelId="{CBE14264-122A-4CB2-B338-DB706A9D5772}">
      <dgm:prSet/>
      <dgm:spPr/>
      <dgm:t>
        <a:bodyPr/>
        <a:lstStyle/>
        <a:p>
          <a:r>
            <a:rPr lang="en-US" b="1" dirty="0">
              <a:latin typeface="Calibri" panose="020F0502020204030204" pitchFamily="34" charset="0"/>
              <a:cs typeface="Calibri" panose="020F0502020204030204" pitchFamily="34" charset="0"/>
            </a:rPr>
            <a:t>Speed up </a:t>
          </a:r>
          <a:r>
            <a:rPr lang="en-US" dirty="0">
              <a:latin typeface="Calibri" panose="020F0502020204030204" pitchFamily="34" charset="0"/>
              <a:cs typeface="Calibri" panose="020F0502020204030204" pitchFamily="34" charset="0"/>
            </a:rPr>
            <a:t>CI builds</a:t>
          </a:r>
        </a:p>
      </dgm:t>
    </dgm:pt>
    <dgm:pt modelId="{D97C266E-6605-408F-8CA9-0117FEB886A4}" type="parTrans" cxnId="{4BD1C159-4C41-4A71-B66D-F114162096B2}">
      <dgm:prSet/>
      <dgm:spPr/>
      <dgm:t>
        <a:bodyPr/>
        <a:lstStyle/>
        <a:p>
          <a:endParaRPr lang="en-US"/>
        </a:p>
      </dgm:t>
    </dgm:pt>
    <dgm:pt modelId="{5D38E630-42FD-4CF4-9C6E-F49AF7426870}" type="sibTrans" cxnId="{4BD1C159-4C41-4A71-B66D-F114162096B2}">
      <dgm:prSet/>
      <dgm:spPr/>
      <dgm:t>
        <a:bodyPr/>
        <a:lstStyle/>
        <a:p>
          <a:endParaRPr lang="en-US"/>
        </a:p>
      </dgm:t>
    </dgm:pt>
    <dgm:pt modelId="{4E2B65D1-838D-4FEB-81F7-E889EC2A78C3}">
      <dgm:prSet/>
      <dgm:spPr/>
      <dgm:t>
        <a:bodyPr/>
        <a:lstStyle/>
        <a:p>
          <a:r>
            <a:rPr lang="en-US" b="1" dirty="0">
              <a:latin typeface="Calibri" panose="020F0502020204030204" pitchFamily="34" charset="0"/>
              <a:cs typeface="Calibri" panose="020F0502020204030204" pitchFamily="34" charset="0"/>
            </a:rPr>
            <a:t>Determine</a:t>
          </a:r>
          <a:r>
            <a:rPr lang="en-US" dirty="0">
              <a:latin typeface="Calibri" panose="020F0502020204030204" pitchFamily="34" charset="0"/>
              <a:cs typeface="Calibri" panose="020F0502020204030204" pitchFamily="34" charset="0"/>
            </a:rPr>
            <a:t> causes of stress on CI environments</a:t>
          </a:r>
        </a:p>
      </dgm:t>
    </dgm:pt>
    <dgm:pt modelId="{EE6996A5-B292-43FD-BE8A-55FFAEB738E1}" type="parTrans" cxnId="{5CE7C79E-3D7B-44DA-8BDD-D66A2E19E12B}">
      <dgm:prSet/>
      <dgm:spPr/>
      <dgm:t>
        <a:bodyPr/>
        <a:lstStyle/>
        <a:p>
          <a:endParaRPr lang="en-US"/>
        </a:p>
      </dgm:t>
    </dgm:pt>
    <dgm:pt modelId="{12516298-021B-4E10-8C50-724B8342E4AC}" type="sibTrans" cxnId="{5CE7C79E-3D7B-44DA-8BDD-D66A2E19E12B}">
      <dgm:prSet/>
      <dgm:spPr/>
      <dgm:t>
        <a:bodyPr/>
        <a:lstStyle/>
        <a:p>
          <a:endParaRPr lang="en-US"/>
        </a:p>
      </dgm:t>
    </dgm:pt>
    <dgm:pt modelId="{02A0A2BA-45F6-8442-8D92-A564F3D22A87}" type="pres">
      <dgm:prSet presAssocID="{27F759DC-3933-46E5-BD1D-679970ECDA34}" presName="Name0" presStyleCnt="0">
        <dgm:presLayoutVars>
          <dgm:dir/>
          <dgm:animLvl val="lvl"/>
          <dgm:resizeHandles val="exact"/>
        </dgm:presLayoutVars>
      </dgm:prSet>
      <dgm:spPr/>
    </dgm:pt>
    <dgm:pt modelId="{BAE54BEF-58F1-3647-AFF5-7B7A93879127}" type="pres">
      <dgm:prSet presAssocID="{8CF369D8-9CB3-421B-B0EF-EE73EB6BC8DC}" presName="composite" presStyleCnt="0"/>
      <dgm:spPr/>
    </dgm:pt>
    <dgm:pt modelId="{65E7815F-FD67-4E47-8AB9-231872D80248}" type="pres">
      <dgm:prSet presAssocID="{8CF369D8-9CB3-421B-B0EF-EE73EB6BC8DC}" presName="parTx" presStyleLbl="alignNode1" presStyleIdx="0" presStyleCnt="5">
        <dgm:presLayoutVars>
          <dgm:chMax val="0"/>
          <dgm:chPref val="0"/>
          <dgm:bulletEnabled val="1"/>
        </dgm:presLayoutVars>
      </dgm:prSet>
      <dgm:spPr/>
    </dgm:pt>
    <dgm:pt modelId="{85D44C93-337E-F34E-940D-623474F38A4D}" type="pres">
      <dgm:prSet presAssocID="{8CF369D8-9CB3-421B-B0EF-EE73EB6BC8DC}" presName="desTx" presStyleLbl="alignAccFollowNode1" presStyleIdx="0" presStyleCnt="5">
        <dgm:presLayoutVars>
          <dgm:bulletEnabled val="1"/>
        </dgm:presLayoutVars>
      </dgm:prSet>
      <dgm:spPr/>
    </dgm:pt>
    <dgm:pt modelId="{858B9BB7-1AB0-6F47-AE57-12D30D310852}" type="pres">
      <dgm:prSet presAssocID="{B6743A96-28AE-483B-B774-085CF2504A05}" presName="space" presStyleCnt="0"/>
      <dgm:spPr/>
    </dgm:pt>
    <dgm:pt modelId="{61A3FB73-1455-A34F-A5AC-8FDAF2F5EB2A}" type="pres">
      <dgm:prSet presAssocID="{A30F43D0-8FB9-444C-8691-463243FE7DE0}" presName="composite" presStyleCnt="0"/>
      <dgm:spPr/>
    </dgm:pt>
    <dgm:pt modelId="{C0416212-9339-CC44-98FC-0B46BF9307AF}" type="pres">
      <dgm:prSet presAssocID="{A30F43D0-8FB9-444C-8691-463243FE7DE0}" presName="parTx" presStyleLbl="alignNode1" presStyleIdx="1" presStyleCnt="5">
        <dgm:presLayoutVars>
          <dgm:chMax val="0"/>
          <dgm:chPref val="0"/>
          <dgm:bulletEnabled val="1"/>
        </dgm:presLayoutVars>
      </dgm:prSet>
      <dgm:spPr/>
    </dgm:pt>
    <dgm:pt modelId="{F21DC817-665B-7844-B7E3-BC150D42C5DD}" type="pres">
      <dgm:prSet presAssocID="{A30F43D0-8FB9-444C-8691-463243FE7DE0}" presName="desTx" presStyleLbl="alignAccFollowNode1" presStyleIdx="1" presStyleCnt="5">
        <dgm:presLayoutVars>
          <dgm:bulletEnabled val="1"/>
        </dgm:presLayoutVars>
      </dgm:prSet>
      <dgm:spPr/>
    </dgm:pt>
    <dgm:pt modelId="{C9E0BAD8-F33B-414B-98B4-3B3F924BA75A}" type="pres">
      <dgm:prSet presAssocID="{A1CAEFC6-3AA1-42A2-89FB-8734CE8400B2}" presName="space" presStyleCnt="0"/>
      <dgm:spPr/>
    </dgm:pt>
    <dgm:pt modelId="{FED97E0C-8FBE-EE4B-AAF1-22093FBD7896}" type="pres">
      <dgm:prSet presAssocID="{5912C3C5-56CB-4EE5-8CC9-A60BC463F118}" presName="composite" presStyleCnt="0"/>
      <dgm:spPr/>
    </dgm:pt>
    <dgm:pt modelId="{6FE66EE4-681B-2343-A6E1-B45C3A7FCD7B}" type="pres">
      <dgm:prSet presAssocID="{5912C3C5-56CB-4EE5-8CC9-A60BC463F118}" presName="parTx" presStyleLbl="alignNode1" presStyleIdx="2" presStyleCnt="5">
        <dgm:presLayoutVars>
          <dgm:chMax val="0"/>
          <dgm:chPref val="0"/>
          <dgm:bulletEnabled val="1"/>
        </dgm:presLayoutVars>
      </dgm:prSet>
      <dgm:spPr/>
    </dgm:pt>
    <dgm:pt modelId="{819D5745-2BA0-B543-A528-044C6F7D8C5F}" type="pres">
      <dgm:prSet presAssocID="{5912C3C5-56CB-4EE5-8CC9-A60BC463F118}" presName="desTx" presStyleLbl="alignAccFollowNode1" presStyleIdx="2" presStyleCnt="5">
        <dgm:presLayoutVars>
          <dgm:bulletEnabled val="1"/>
        </dgm:presLayoutVars>
      </dgm:prSet>
      <dgm:spPr/>
    </dgm:pt>
    <dgm:pt modelId="{C5072C6A-6847-4148-B3EC-56DBF5754F39}" type="pres">
      <dgm:prSet presAssocID="{06891D18-2D01-4717-BFE6-2ED2DD9B1D63}" presName="space" presStyleCnt="0"/>
      <dgm:spPr/>
    </dgm:pt>
    <dgm:pt modelId="{4A888679-213C-5F43-BBF7-119E0DFB5287}" type="pres">
      <dgm:prSet presAssocID="{515CD3EB-CB7F-4F4F-A6D6-7192EA8E8D2E}" presName="composite" presStyleCnt="0"/>
      <dgm:spPr/>
    </dgm:pt>
    <dgm:pt modelId="{3FED5872-FC7A-794E-AF37-2F63FF7F5F8C}" type="pres">
      <dgm:prSet presAssocID="{515CD3EB-CB7F-4F4F-A6D6-7192EA8E8D2E}" presName="parTx" presStyleLbl="alignNode1" presStyleIdx="3" presStyleCnt="5">
        <dgm:presLayoutVars>
          <dgm:chMax val="0"/>
          <dgm:chPref val="0"/>
          <dgm:bulletEnabled val="1"/>
        </dgm:presLayoutVars>
      </dgm:prSet>
      <dgm:spPr/>
    </dgm:pt>
    <dgm:pt modelId="{D3A3B668-7519-AD42-B45D-D94EAD9E8B4F}" type="pres">
      <dgm:prSet presAssocID="{515CD3EB-CB7F-4F4F-A6D6-7192EA8E8D2E}" presName="desTx" presStyleLbl="alignAccFollowNode1" presStyleIdx="3" presStyleCnt="5">
        <dgm:presLayoutVars>
          <dgm:bulletEnabled val="1"/>
        </dgm:presLayoutVars>
      </dgm:prSet>
      <dgm:spPr/>
    </dgm:pt>
    <dgm:pt modelId="{5BA193C3-7070-9840-B3E6-88F19C277CDF}" type="pres">
      <dgm:prSet presAssocID="{92A5DA57-6FEE-4D89-93EE-A33047D7CF55}" presName="space" presStyleCnt="0"/>
      <dgm:spPr/>
    </dgm:pt>
    <dgm:pt modelId="{A846FDA2-4ACD-0744-A232-5CC0C03DAC7F}" type="pres">
      <dgm:prSet presAssocID="{692E1382-2DBA-4FAF-9908-5F67369C28EC}" presName="composite" presStyleCnt="0"/>
      <dgm:spPr/>
    </dgm:pt>
    <dgm:pt modelId="{94635023-7673-6C4D-98E7-6B2EF64872BE}" type="pres">
      <dgm:prSet presAssocID="{692E1382-2DBA-4FAF-9908-5F67369C28EC}" presName="parTx" presStyleLbl="alignNode1" presStyleIdx="4" presStyleCnt="5">
        <dgm:presLayoutVars>
          <dgm:chMax val="0"/>
          <dgm:chPref val="0"/>
          <dgm:bulletEnabled val="1"/>
        </dgm:presLayoutVars>
      </dgm:prSet>
      <dgm:spPr/>
    </dgm:pt>
    <dgm:pt modelId="{C847A878-3594-9A46-9356-6BB4B6A505C3}" type="pres">
      <dgm:prSet presAssocID="{692E1382-2DBA-4FAF-9908-5F67369C28EC}" presName="desTx" presStyleLbl="alignAccFollowNode1" presStyleIdx="4" presStyleCnt="5">
        <dgm:presLayoutVars>
          <dgm:bulletEnabled val="1"/>
        </dgm:presLayoutVars>
      </dgm:prSet>
      <dgm:spPr/>
    </dgm:pt>
  </dgm:ptLst>
  <dgm:cxnLst>
    <dgm:cxn modelId="{54737211-1EE6-447D-BA0B-5135868484B0}" srcId="{27F759DC-3933-46E5-BD1D-679970ECDA34}" destId="{5912C3C5-56CB-4EE5-8CC9-A60BC463F118}" srcOrd="2" destOrd="0" parTransId="{363D2102-6099-40C9-ABE4-2CF466EB686F}" sibTransId="{06891D18-2D01-4717-BFE6-2ED2DD9B1D63}"/>
    <dgm:cxn modelId="{6A942813-441A-1348-80BF-EDFCA45BEFF1}" type="presOf" srcId="{3F9FCB85-6BFC-49FB-BA05-02E7CE791B5B}" destId="{D3A3B668-7519-AD42-B45D-D94EAD9E8B4F}" srcOrd="0" destOrd="1" presId="urn:microsoft.com/office/officeart/2005/8/layout/hList1"/>
    <dgm:cxn modelId="{011A6118-9EC0-F144-8E59-69048FF24907}" type="presOf" srcId="{8CF369D8-9CB3-421B-B0EF-EE73EB6BC8DC}" destId="{65E7815F-FD67-4E47-8AB9-231872D80248}" srcOrd="0" destOrd="0" presId="urn:microsoft.com/office/officeart/2005/8/layout/hList1"/>
    <dgm:cxn modelId="{C6160B2F-D5E5-2740-B6F3-D96F559F01A8}" type="presOf" srcId="{E0D94677-AC09-4285-86A9-4F29145F07A7}" destId="{85D44C93-337E-F34E-940D-623474F38A4D}" srcOrd="0" destOrd="1" presId="urn:microsoft.com/office/officeart/2005/8/layout/hList1"/>
    <dgm:cxn modelId="{BCA46332-F083-4CD4-8BA1-DF4EF85DE80A}" srcId="{5912C3C5-56CB-4EE5-8CC9-A60BC463F118}" destId="{208DB9B4-B014-4758-B3F2-7E4C68B2613C}" srcOrd="1" destOrd="0" parTransId="{2CCE5EFB-7D77-46D9-AA6C-9365A864A6B6}" sibTransId="{47789CDD-1CA5-4113-87A1-365183FB3596}"/>
    <dgm:cxn modelId="{FEE49937-5ADF-43BF-9C82-7EE21A70921F}" srcId="{515CD3EB-CB7F-4F4F-A6D6-7192EA8E8D2E}" destId="{3F9FCB85-6BFC-49FB-BA05-02E7CE791B5B}" srcOrd="1" destOrd="0" parTransId="{8EF45600-E988-4D98-AAAB-056739F0C514}" sibTransId="{7886A7FA-650F-4609-A3F6-B59246FEB133}"/>
    <dgm:cxn modelId="{4A608638-9E65-4156-BBFB-EB82FBF81808}" srcId="{27F759DC-3933-46E5-BD1D-679970ECDA34}" destId="{515CD3EB-CB7F-4F4F-A6D6-7192EA8E8D2E}" srcOrd="3" destOrd="0" parTransId="{EA71AFEC-ECAC-4E01-8247-3C06995E896C}" sibTransId="{92A5DA57-6FEE-4D89-93EE-A33047D7CF55}"/>
    <dgm:cxn modelId="{AF5C113D-EC2C-1D48-8AA0-A55C3CD17FE1}" type="presOf" srcId="{AD42B427-D413-4F80-89F4-38CB67FE755B}" destId="{F21DC817-665B-7844-B7E3-BC150D42C5DD}" srcOrd="0" destOrd="0" presId="urn:microsoft.com/office/officeart/2005/8/layout/hList1"/>
    <dgm:cxn modelId="{46A3F443-9984-0445-A72C-D0D31BAE9F4E}" type="presOf" srcId="{4E2B65D1-838D-4FEB-81F7-E889EC2A78C3}" destId="{C847A878-3594-9A46-9356-6BB4B6A505C3}" srcOrd="0" destOrd="1" presId="urn:microsoft.com/office/officeart/2005/8/layout/hList1"/>
    <dgm:cxn modelId="{E3D9994B-1F56-4CEC-BC05-0CAC75094113}" srcId="{8CF369D8-9CB3-421B-B0EF-EE73EB6BC8DC}" destId="{E0D94677-AC09-4285-86A9-4F29145F07A7}" srcOrd="1" destOrd="0" parTransId="{41CB7F68-AF17-4EA6-8265-29C4A2175B8C}" sibTransId="{EAC24BC5-48AA-4C5E-9AA5-0D6CB3676E24}"/>
    <dgm:cxn modelId="{6A1EDB57-ED03-4427-B54B-5EC3C506FDAE}" srcId="{5912C3C5-56CB-4EE5-8CC9-A60BC463F118}" destId="{56FF8FC5-352A-4F80-AA9D-70999FA40818}" srcOrd="0" destOrd="0" parTransId="{6FFAB1E1-BF7C-47CE-B2A8-C969B1C45523}" sibTransId="{B6BA3E62-AEBB-4CF2-A2D0-73667DBD34E1}"/>
    <dgm:cxn modelId="{4BD1C159-4C41-4A71-B66D-F114162096B2}" srcId="{692E1382-2DBA-4FAF-9908-5F67369C28EC}" destId="{CBE14264-122A-4CB2-B338-DB706A9D5772}" srcOrd="0" destOrd="0" parTransId="{D97C266E-6605-408F-8CA9-0117FEB886A4}" sibTransId="{5D38E630-42FD-4CF4-9C6E-F49AF7426870}"/>
    <dgm:cxn modelId="{D4FC7964-F542-4749-946B-320E0E2AFAD8}" srcId="{8CF369D8-9CB3-421B-B0EF-EE73EB6BC8DC}" destId="{2C5F6AE6-9656-4553-A312-190F1B2C80F4}" srcOrd="0" destOrd="0" parTransId="{23EF768D-3D97-41B5-98AD-780FE5B31B1D}" sibTransId="{8FFA4096-38ED-4376-BBCA-5500F39FE2EB}"/>
    <dgm:cxn modelId="{4AF11869-8E40-4D49-8E35-DFB8350DF0DC}" srcId="{515CD3EB-CB7F-4F4F-A6D6-7192EA8E8D2E}" destId="{C1951885-7EF5-428C-AB79-82EB6D6FFD5A}" srcOrd="0" destOrd="0" parTransId="{83756A65-2F81-40B1-B6E2-B726341D99E3}" sibTransId="{AA75513D-FAD6-43B3-B14C-DE90AAB231A8}"/>
    <dgm:cxn modelId="{2ECE4D7A-73B6-453E-BA4D-21236B5355E5}" srcId="{27F759DC-3933-46E5-BD1D-679970ECDA34}" destId="{692E1382-2DBA-4FAF-9908-5F67369C28EC}" srcOrd="4" destOrd="0" parTransId="{AE2AF4E2-CCEA-439C-AC74-8E260525D26C}" sibTransId="{E6B84A2C-0DB3-4800-A5D4-9CD6ADDAA595}"/>
    <dgm:cxn modelId="{737D498B-C4AC-8B4E-8CA9-D95694D98EE5}" type="presOf" srcId="{CCDA783E-5607-4D06-A0FF-F4AC05EAE832}" destId="{F21DC817-665B-7844-B7E3-BC150D42C5DD}" srcOrd="0" destOrd="1" presId="urn:microsoft.com/office/officeart/2005/8/layout/hList1"/>
    <dgm:cxn modelId="{E2C6A694-1F1C-7C41-88FB-B329B0696809}" type="presOf" srcId="{56FF8FC5-352A-4F80-AA9D-70999FA40818}" destId="{819D5745-2BA0-B543-A528-044C6F7D8C5F}" srcOrd="0" destOrd="0" presId="urn:microsoft.com/office/officeart/2005/8/layout/hList1"/>
    <dgm:cxn modelId="{75562E9A-83D3-1841-942C-847FBD2A2136}" type="presOf" srcId="{A30F43D0-8FB9-444C-8691-463243FE7DE0}" destId="{C0416212-9339-CC44-98FC-0B46BF9307AF}" srcOrd="0" destOrd="0" presId="urn:microsoft.com/office/officeart/2005/8/layout/hList1"/>
    <dgm:cxn modelId="{43DF839A-C6F7-3B45-A9C1-0E4F5F788208}" type="presOf" srcId="{208DB9B4-B014-4758-B3F2-7E4C68B2613C}" destId="{819D5745-2BA0-B543-A528-044C6F7D8C5F}" srcOrd="0" destOrd="1" presId="urn:microsoft.com/office/officeart/2005/8/layout/hList1"/>
    <dgm:cxn modelId="{B997849A-B2F8-4879-BE92-938AEBCAA86D}" srcId="{A30F43D0-8FB9-444C-8691-463243FE7DE0}" destId="{AD42B427-D413-4F80-89F4-38CB67FE755B}" srcOrd="0" destOrd="0" parTransId="{73E1FC73-A13F-409A-88FE-0BDA3CC85AF8}" sibTransId="{9D13082D-2E26-4C7D-9FFB-AAB9384D807E}"/>
    <dgm:cxn modelId="{5CE7C79E-3D7B-44DA-8BDD-D66A2E19E12B}" srcId="{692E1382-2DBA-4FAF-9908-5F67369C28EC}" destId="{4E2B65D1-838D-4FEB-81F7-E889EC2A78C3}" srcOrd="1" destOrd="0" parTransId="{EE6996A5-B292-43FD-BE8A-55FFAEB738E1}" sibTransId="{12516298-021B-4E10-8C50-724B8342E4AC}"/>
    <dgm:cxn modelId="{B60783A9-F2B2-46FA-AE12-7D6E83125ED6}" srcId="{27F759DC-3933-46E5-BD1D-679970ECDA34}" destId="{8CF369D8-9CB3-421B-B0EF-EE73EB6BC8DC}" srcOrd="0" destOrd="0" parTransId="{607DA863-AD08-445F-B40E-516F0EBF1D43}" sibTransId="{B6743A96-28AE-483B-B774-085CF2504A05}"/>
    <dgm:cxn modelId="{E90AA4AE-0FED-2340-B60A-61E5CF8FCF81}" type="presOf" srcId="{CBE14264-122A-4CB2-B338-DB706A9D5772}" destId="{C847A878-3594-9A46-9356-6BB4B6A505C3}" srcOrd="0" destOrd="0" presId="urn:microsoft.com/office/officeart/2005/8/layout/hList1"/>
    <dgm:cxn modelId="{45921BBC-5D80-4EBC-ABAC-4F8B1BA169DE}" srcId="{27F759DC-3933-46E5-BD1D-679970ECDA34}" destId="{A30F43D0-8FB9-444C-8691-463243FE7DE0}" srcOrd="1" destOrd="0" parTransId="{6E56AB93-78E8-432F-805D-846496EFCFC0}" sibTransId="{A1CAEFC6-3AA1-42A2-89FB-8734CE8400B2}"/>
    <dgm:cxn modelId="{8B96F2C0-7743-4FA0-8E4E-52366709EEFD}" srcId="{A30F43D0-8FB9-444C-8691-463243FE7DE0}" destId="{CCDA783E-5607-4D06-A0FF-F4AC05EAE832}" srcOrd="1" destOrd="0" parTransId="{80062BE5-90CA-48E5-8268-7757D7E1E962}" sibTransId="{DDEBAD50-C9C8-4406-A870-7B8655FF19A0}"/>
    <dgm:cxn modelId="{1EE93FC5-DFAA-B548-B4C2-7521A039807F}" type="presOf" srcId="{5912C3C5-56CB-4EE5-8CC9-A60BC463F118}" destId="{6FE66EE4-681B-2343-A6E1-B45C3A7FCD7B}" srcOrd="0" destOrd="0" presId="urn:microsoft.com/office/officeart/2005/8/layout/hList1"/>
    <dgm:cxn modelId="{1626F3C9-FBCE-7A49-899C-CED76D59929F}" type="presOf" srcId="{692E1382-2DBA-4FAF-9908-5F67369C28EC}" destId="{94635023-7673-6C4D-98E7-6B2EF64872BE}" srcOrd="0" destOrd="0" presId="urn:microsoft.com/office/officeart/2005/8/layout/hList1"/>
    <dgm:cxn modelId="{86CCF1DA-0C58-334F-AFFF-F41553054CE6}" type="presOf" srcId="{515CD3EB-CB7F-4F4F-A6D6-7192EA8E8D2E}" destId="{3FED5872-FC7A-794E-AF37-2F63FF7F5F8C}" srcOrd="0" destOrd="0" presId="urn:microsoft.com/office/officeart/2005/8/layout/hList1"/>
    <dgm:cxn modelId="{52761AE4-E8D4-6248-AFF1-8269420CA088}" type="presOf" srcId="{2C5F6AE6-9656-4553-A312-190F1B2C80F4}" destId="{85D44C93-337E-F34E-940D-623474F38A4D}" srcOrd="0" destOrd="0" presId="urn:microsoft.com/office/officeart/2005/8/layout/hList1"/>
    <dgm:cxn modelId="{1AB193EC-449A-CE4B-8EE5-E9F99A5B374C}" type="presOf" srcId="{C1951885-7EF5-428C-AB79-82EB6D6FFD5A}" destId="{D3A3B668-7519-AD42-B45D-D94EAD9E8B4F}" srcOrd="0" destOrd="0" presId="urn:microsoft.com/office/officeart/2005/8/layout/hList1"/>
    <dgm:cxn modelId="{3CB390EF-15B7-5440-8DBB-43A1006957CB}" type="presOf" srcId="{27F759DC-3933-46E5-BD1D-679970ECDA34}" destId="{02A0A2BA-45F6-8442-8D92-A564F3D22A87}" srcOrd="0" destOrd="0" presId="urn:microsoft.com/office/officeart/2005/8/layout/hList1"/>
    <dgm:cxn modelId="{1811BA33-2629-DF49-8CB8-92D88DA4B473}" type="presParOf" srcId="{02A0A2BA-45F6-8442-8D92-A564F3D22A87}" destId="{BAE54BEF-58F1-3647-AFF5-7B7A93879127}" srcOrd="0" destOrd="0" presId="urn:microsoft.com/office/officeart/2005/8/layout/hList1"/>
    <dgm:cxn modelId="{5D7BCFA7-CE48-8047-8099-C5EB7994BFE1}" type="presParOf" srcId="{BAE54BEF-58F1-3647-AFF5-7B7A93879127}" destId="{65E7815F-FD67-4E47-8AB9-231872D80248}" srcOrd="0" destOrd="0" presId="urn:microsoft.com/office/officeart/2005/8/layout/hList1"/>
    <dgm:cxn modelId="{50D551B1-FD0D-294F-B9FF-C8AFE232CE51}" type="presParOf" srcId="{BAE54BEF-58F1-3647-AFF5-7B7A93879127}" destId="{85D44C93-337E-F34E-940D-623474F38A4D}" srcOrd="1" destOrd="0" presId="urn:microsoft.com/office/officeart/2005/8/layout/hList1"/>
    <dgm:cxn modelId="{BA749255-E31A-FD4E-A6C4-45BEC99FB023}" type="presParOf" srcId="{02A0A2BA-45F6-8442-8D92-A564F3D22A87}" destId="{858B9BB7-1AB0-6F47-AE57-12D30D310852}" srcOrd="1" destOrd="0" presId="urn:microsoft.com/office/officeart/2005/8/layout/hList1"/>
    <dgm:cxn modelId="{BBDDDA86-F230-2146-99B2-AF3D54E0526C}" type="presParOf" srcId="{02A0A2BA-45F6-8442-8D92-A564F3D22A87}" destId="{61A3FB73-1455-A34F-A5AC-8FDAF2F5EB2A}" srcOrd="2" destOrd="0" presId="urn:microsoft.com/office/officeart/2005/8/layout/hList1"/>
    <dgm:cxn modelId="{CCD65A8E-C1BA-1641-84E2-536E2B389FFB}" type="presParOf" srcId="{61A3FB73-1455-A34F-A5AC-8FDAF2F5EB2A}" destId="{C0416212-9339-CC44-98FC-0B46BF9307AF}" srcOrd="0" destOrd="0" presId="urn:microsoft.com/office/officeart/2005/8/layout/hList1"/>
    <dgm:cxn modelId="{FD740B2E-4360-0040-A290-0E88888E10A5}" type="presParOf" srcId="{61A3FB73-1455-A34F-A5AC-8FDAF2F5EB2A}" destId="{F21DC817-665B-7844-B7E3-BC150D42C5DD}" srcOrd="1" destOrd="0" presId="urn:microsoft.com/office/officeart/2005/8/layout/hList1"/>
    <dgm:cxn modelId="{F76B6B22-CBC9-0446-B824-70225BE40D37}" type="presParOf" srcId="{02A0A2BA-45F6-8442-8D92-A564F3D22A87}" destId="{C9E0BAD8-F33B-414B-98B4-3B3F924BA75A}" srcOrd="3" destOrd="0" presId="urn:microsoft.com/office/officeart/2005/8/layout/hList1"/>
    <dgm:cxn modelId="{05580504-945B-CA41-98F5-DF6E22AB4C4D}" type="presParOf" srcId="{02A0A2BA-45F6-8442-8D92-A564F3D22A87}" destId="{FED97E0C-8FBE-EE4B-AAF1-22093FBD7896}" srcOrd="4" destOrd="0" presId="urn:microsoft.com/office/officeart/2005/8/layout/hList1"/>
    <dgm:cxn modelId="{7FDD5291-D1C9-5040-B370-AF723D8D7EBD}" type="presParOf" srcId="{FED97E0C-8FBE-EE4B-AAF1-22093FBD7896}" destId="{6FE66EE4-681B-2343-A6E1-B45C3A7FCD7B}" srcOrd="0" destOrd="0" presId="urn:microsoft.com/office/officeart/2005/8/layout/hList1"/>
    <dgm:cxn modelId="{2C7E6F0D-4752-C54C-B4DA-DCE40C783A1A}" type="presParOf" srcId="{FED97E0C-8FBE-EE4B-AAF1-22093FBD7896}" destId="{819D5745-2BA0-B543-A528-044C6F7D8C5F}" srcOrd="1" destOrd="0" presId="urn:microsoft.com/office/officeart/2005/8/layout/hList1"/>
    <dgm:cxn modelId="{AD88B897-2AB7-9841-A5E0-50D8B570A4B7}" type="presParOf" srcId="{02A0A2BA-45F6-8442-8D92-A564F3D22A87}" destId="{C5072C6A-6847-4148-B3EC-56DBF5754F39}" srcOrd="5" destOrd="0" presId="urn:microsoft.com/office/officeart/2005/8/layout/hList1"/>
    <dgm:cxn modelId="{FF0AAF1C-3080-B94A-83BB-CD54C11C2155}" type="presParOf" srcId="{02A0A2BA-45F6-8442-8D92-A564F3D22A87}" destId="{4A888679-213C-5F43-BBF7-119E0DFB5287}" srcOrd="6" destOrd="0" presId="urn:microsoft.com/office/officeart/2005/8/layout/hList1"/>
    <dgm:cxn modelId="{55BEEB5A-927D-FA41-815B-C20CF09B4617}" type="presParOf" srcId="{4A888679-213C-5F43-BBF7-119E0DFB5287}" destId="{3FED5872-FC7A-794E-AF37-2F63FF7F5F8C}" srcOrd="0" destOrd="0" presId="urn:microsoft.com/office/officeart/2005/8/layout/hList1"/>
    <dgm:cxn modelId="{E4BC3ADA-0DF8-DA49-B65F-62A3E67702F0}" type="presParOf" srcId="{4A888679-213C-5F43-BBF7-119E0DFB5287}" destId="{D3A3B668-7519-AD42-B45D-D94EAD9E8B4F}" srcOrd="1" destOrd="0" presId="urn:microsoft.com/office/officeart/2005/8/layout/hList1"/>
    <dgm:cxn modelId="{91005EE2-D34C-AD4E-BF95-7BDC7C3FBA82}" type="presParOf" srcId="{02A0A2BA-45F6-8442-8D92-A564F3D22A87}" destId="{5BA193C3-7070-9840-B3E6-88F19C277CDF}" srcOrd="7" destOrd="0" presId="urn:microsoft.com/office/officeart/2005/8/layout/hList1"/>
    <dgm:cxn modelId="{7F4AEF2D-364C-6B45-B42B-F1A66CDC5B8B}" type="presParOf" srcId="{02A0A2BA-45F6-8442-8D92-A564F3D22A87}" destId="{A846FDA2-4ACD-0744-A232-5CC0C03DAC7F}" srcOrd="8" destOrd="0" presId="urn:microsoft.com/office/officeart/2005/8/layout/hList1"/>
    <dgm:cxn modelId="{321421F6-74EF-0A4D-9CB9-42FFF418FB5F}" type="presParOf" srcId="{A846FDA2-4ACD-0744-A232-5CC0C03DAC7F}" destId="{94635023-7673-6C4D-98E7-6B2EF64872BE}" srcOrd="0" destOrd="0" presId="urn:microsoft.com/office/officeart/2005/8/layout/hList1"/>
    <dgm:cxn modelId="{2C99DCEA-6D63-5542-99F1-59C7850E0C7E}" type="presParOf" srcId="{A846FDA2-4ACD-0744-A232-5CC0C03DAC7F}" destId="{C847A878-3594-9A46-9356-6BB4B6A505C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7815F-FD67-4E47-8AB9-231872D80248}">
      <dsp:nvSpPr>
        <dsp:cNvPr id="0" name=""/>
        <dsp:cNvSpPr/>
      </dsp:nvSpPr>
      <dsp:spPr>
        <a:xfrm>
          <a:off x="3994" y="723267"/>
          <a:ext cx="1531045" cy="47109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panose="020F0502020204030204" pitchFamily="34" charset="0"/>
              <a:cs typeface="Calibri" panose="020F0502020204030204" pitchFamily="34" charset="0"/>
            </a:rPr>
            <a:t>Build Cache and Test Distribution</a:t>
          </a:r>
        </a:p>
      </dsp:txBody>
      <dsp:txXfrm>
        <a:off x="3994" y="723267"/>
        <a:ext cx="1531045" cy="471094"/>
      </dsp:txXfrm>
    </dsp:sp>
    <dsp:sp modelId="{85D44C93-337E-F34E-940D-623474F38A4D}">
      <dsp:nvSpPr>
        <dsp:cNvPr id="0" name=""/>
        <dsp:cNvSpPr/>
      </dsp:nvSpPr>
      <dsp:spPr>
        <a:xfrm>
          <a:off x="3994" y="1194362"/>
          <a:ext cx="1531045" cy="149876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Faster</a:t>
          </a:r>
          <a:r>
            <a:rPr lang="en-US" sz="1300" kern="1200" dirty="0">
              <a:latin typeface="Calibri" panose="020F0502020204030204" pitchFamily="34" charset="0"/>
              <a:cs typeface="Calibri" panose="020F0502020204030204" pitchFamily="34" charset="0"/>
            </a:rPr>
            <a:t> feedback cycles </a:t>
          </a:r>
          <a:r>
            <a:rPr lang="en-US" sz="1300" b="0" kern="1200" dirty="0">
              <a:latin typeface="Calibri" panose="020F0502020204030204" pitchFamily="34" charset="0"/>
              <a:cs typeface="Calibri" panose="020F0502020204030204" pitchFamily="34" charset="0"/>
            </a:rPr>
            <a:t>by caching build tasks</a:t>
          </a:r>
        </a:p>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Parallel</a:t>
          </a:r>
          <a:r>
            <a:rPr lang="en-US" sz="1300" kern="1200" dirty="0">
              <a:latin typeface="Calibri" panose="020F0502020204030204" pitchFamily="34" charset="0"/>
              <a:cs typeface="Calibri" panose="020F0502020204030204" pitchFamily="34" charset="0"/>
            </a:rPr>
            <a:t> test execution, decrease time spent testing</a:t>
          </a:r>
        </a:p>
      </dsp:txBody>
      <dsp:txXfrm>
        <a:off x="3994" y="1194362"/>
        <a:ext cx="1531045" cy="1498769"/>
      </dsp:txXfrm>
    </dsp:sp>
    <dsp:sp modelId="{C0416212-9339-CC44-98FC-0B46BF9307AF}">
      <dsp:nvSpPr>
        <dsp:cNvPr id="0" name=""/>
        <dsp:cNvSpPr/>
      </dsp:nvSpPr>
      <dsp:spPr>
        <a:xfrm>
          <a:off x="1749385" y="723267"/>
          <a:ext cx="1531045" cy="47109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panose="020F0502020204030204" pitchFamily="34" charset="0"/>
              <a:cs typeface="Calibri" panose="020F0502020204030204" pitchFamily="34" charset="0"/>
            </a:rPr>
            <a:t>Build Scans</a:t>
          </a:r>
        </a:p>
      </dsp:txBody>
      <dsp:txXfrm>
        <a:off x="1749385" y="723267"/>
        <a:ext cx="1531045" cy="471094"/>
      </dsp:txXfrm>
    </dsp:sp>
    <dsp:sp modelId="{F21DC817-665B-7844-B7E3-BC150D42C5DD}">
      <dsp:nvSpPr>
        <dsp:cNvPr id="0" name=""/>
        <dsp:cNvSpPr/>
      </dsp:nvSpPr>
      <dsp:spPr>
        <a:xfrm>
          <a:off x="1749385" y="1194362"/>
          <a:ext cx="1531045" cy="149876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Shareable</a:t>
          </a:r>
          <a:r>
            <a:rPr lang="en-US" sz="1300" kern="1200" dirty="0">
              <a:latin typeface="Calibri" panose="020F0502020204030204" pitchFamily="34" charset="0"/>
              <a:cs typeface="Calibri" panose="020F0502020204030204" pitchFamily="34" charset="0"/>
            </a:rPr>
            <a:t> root cause analysis tool</a:t>
          </a:r>
        </a:p>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Full X-ray </a:t>
          </a:r>
          <a:r>
            <a:rPr lang="en-US" sz="1300" kern="1200" dirty="0">
              <a:latin typeface="Calibri" panose="020F0502020204030204" pitchFamily="34" charset="0"/>
              <a:cs typeface="Calibri" panose="020F0502020204030204" pitchFamily="34" charset="0"/>
            </a:rPr>
            <a:t>of build with context</a:t>
          </a:r>
        </a:p>
      </dsp:txBody>
      <dsp:txXfrm>
        <a:off x="1749385" y="1194362"/>
        <a:ext cx="1531045" cy="1498769"/>
      </dsp:txXfrm>
    </dsp:sp>
    <dsp:sp modelId="{6FE66EE4-681B-2343-A6E1-B45C3A7FCD7B}">
      <dsp:nvSpPr>
        <dsp:cNvPr id="0" name=""/>
        <dsp:cNvSpPr/>
      </dsp:nvSpPr>
      <dsp:spPr>
        <a:xfrm>
          <a:off x="3494777" y="723267"/>
          <a:ext cx="1531045" cy="47109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panose="020F0502020204030204" pitchFamily="34" charset="0"/>
              <a:cs typeface="Calibri" panose="020F0502020204030204" pitchFamily="34" charset="0"/>
            </a:rPr>
            <a:t>Failure Analytics</a:t>
          </a:r>
        </a:p>
      </dsp:txBody>
      <dsp:txXfrm>
        <a:off x="3494777" y="723267"/>
        <a:ext cx="1531045" cy="471094"/>
      </dsp:txXfrm>
    </dsp:sp>
    <dsp:sp modelId="{819D5745-2BA0-B543-A528-044C6F7D8C5F}">
      <dsp:nvSpPr>
        <dsp:cNvPr id="0" name=""/>
        <dsp:cNvSpPr/>
      </dsp:nvSpPr>
      <dsp:spPr>
        <a:xfrm>
          <a:off x="3494777" y="1194362"/>
          <a:ext cx="1531045" cy="149876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View</a:t>
          </a:r>
          <a:r>
            <a:rPr lang="en-US" sz="1300" kern="1200" dirty="0">
              <a:latin typeface="Calibri" panose="020F0502020204030204" pitchFamily="34" charset="0"/>
              <a:cs typeface="Calibri" panose="020F0502020204030204" pitchFamily="34" charset="0"/>
            </a:rPr>
            <a:t> build and test failure rates and history</a:t>
          </a:r>
        </a:p>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Find</a:t>
          </a:r>
          <a:r>
            <a:rPr lang="en-US" sz="1300" kern="1200" dirty="0">
              <a:latin typeface="Calibri" panose="020F0502020204030204" pitchFamily="34" charset="0"/>
              <a:cs typeface="Calibri" panose="020F0502020204030204" pitchFamily="34" charset="0"/>
            </a:rPr>
            <a:t> flaky tests and unreliable build infrastructure</a:t>
          </a:r>
        </a:p>
      </dsp:txBody>
      <dsp:txXfrm>
        <a:off x="3494777" y="1194362"/>
        <a:ext cx="1531045" cy="1498769"/>
      </dsp:txXfrm>
    </dsp:sp>
    <dsp:sp modelId="{3FED5872-FC7A-794E-AF37-2F63FF7F5F8C}">
      <dsp:nvSpPr>
        <dsp:cNvPr id="0" name=""/>
        <dsp:cNvSpPr/>
      </dsp:nvSpPr>
      <dsp:spPr>
        <a:xfrm>
          <a:off x="5240169" y="723267"/>
          <a:ext cx="1531045" cy="47109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panose="020F0502020204030204" pitchFamily="34" charset="0"/>
              <a:cs typeface="Calibri" panose="020F0502020204030204" pitchFamily="34" charset="0"/>
            </a:rPr>
            <a:t>Trends and Insights</a:t>
          </a:r>
        </a:p>
      </dsp:txBody>
      <dsp:txXfrm>
        <a:off x="5240169" y="723267"/>
        <a:ext cx="1531045" cy="471094"/>
      </dsp:txXfrm>
    </dsp:sp>
    <dsp:sp modelId="{D3A3B668-7519-AD42-B45D-D94EAD9E8B4F}">
      <dsp:nvSpPr>
        <dsp:cNvPr id="0" name=""/>
        <dsp:cNvSpPr/>
      </dsp:nvSpPr>
      <dsp:spPr>
        <a:xfrm>
          <a:off x="5240169" y="1194362"/>
          <a:ext cx="1531045" cy="149876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Spot</a:t>
          </a:r>
          <a:r>
            <a:rPr lang="en-US" sz="1300" kern="1200" dirty="0">
              <a:latin typeface="Calibri" panose="020F0502020204030204" pitchFamily="34" charset="0"/>
              <a:cs typeface="Calibri" panose="020F0502020204030204" pitchFamily="34" charset="0"/>
            </a:rPr>
            <a:t> inefficiencies and outliers</a:t>
          </a:r>
        </a:p>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Gauge</a:t>
          </a:r>
          <a:r>
            <a:rPr lang="en-US" sz="1300" kern="1200" dirty="0">
              <a:latin typeface="Calibri" panose="020F0502020204030204" pitchFamily="34" charset="0"/>
              <a:cs typeface="Calibri" panose="020F0502020204030204" pitchFamily="34" charset="0"/>
            </a:rPr>
            <a:t> success of initiatives</a:t>
          </a:r>
        </a:p>
      </dsp:txBody>
      <dsp:txXfrm>
        <a:off x="5240169" y="1194362"/>
        <a:ext cx="1531045" cy="1498769"/>
      </dsp:txXfrm>
    </dsp:sp>
    <dsp:sp modelId="{94635023-7673-6C4D-98E7-6B2EF64872BE}">
      <dsp:nvSpPr>
        <dsp:cNvPr id="0" name=""/>
        <dsp:cNvSpPr/>
      </dsp:nvSpPr>
      <dsp:spPr>
        <a:xfrm>
          <a:off x="6985560" y="723267"/>
          <a:ext cx="1531045" cy="471094"/>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panose="020F0502020204030204" pitchFamily="34" charset="0"/>
              <a:cs typeface="Calibri" panose="020F0502020204030204" pitchFamily="34" charset="0"/>
            </a:rPr>
            <a:t>CI Cache and Resource Profiling</a:t>
          </a:r>
        </a:p>
      </dsp:txBody>
      <dsp:txXfrm>
        <a:off x="6985560" y="723267"/>
        <a:ext cx="1531045" cy="471094"/>
      </dsp:txXfrm>
    </dsp:sp>
    <dsp:sp modelId="{C847A878-3594-9A46-9356-6BB4B6A505C3}">
      <dsp:nvSpPr>
        <dsp:cNvPr id="0" name=""/>
        <dsp:cNvSpPr/>
      </dsp:nvSpPr>
      <dsp:spPr>
        <a:xfrm>
          <a:off x="6985560" y="1194362"/>
          <a:ext cx="1531045" cy="1498769"/>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Speed up </a:t>
          </a:r>
          <a:r>
            <a:rPr lang="en-US" sz="1300" kern="1200" dirty="0">
              <a:latin typeface="Calibri" panose="020F0502020204030204" pitchFamily="34" charset="0"/>
              <a:cs typeface="Calibri" panose="020F0502020204030204" pitchFamily="34" charset="0"/>
            </a:rPr>
            <a:t>CI builds</a:t>
          </a:r>
        </a:p>
        <a:p>
          <a:pPr marL="114300" lvl="1" indent="-114300" algn="l" defTabSz="577850">
            <a:lnSpc>
              <a:spcPct val="90000"/>
            </a:lnSpc>
            <a:spcBef>
              <a:spcPct val="0"/>
            </a:spcBef>
            <a:spcAft>
              <a:spcPct val="15000"/>
            </a:spcAft>
            <a:buChar char="•"/>
          </a:pPr>
          <a:r>
            <a:rPr lang="en-US" sz="1300" b="1" kern="1200" dirty="0">
              <a:latin typeface="Calibri" panose="020F0502020204030204" pitchFamily="34" charset="0"/>
              <a:cs typeface="Calibri" panose="020F0502020204030204" pitchFamily="34" charset="0"/>
            </a:rPr>
            <a:t>Determine</a:t>
          </a:r>
          <a:r>
            <a:rPr lang="en-US" sz="1300" kern="1200" dirty="0">
              <a:latin typeface="Calibri" panose="020F0502020204030204" pitchFamily="34" charset="0"/>
              <a:cs typeface="Calibri" panose="020F0502020204030204" pitchFamily="34" charset="0"/>
            </a:rPr>
            <a:t> causes of stress on CI environments</a:t>
          </a:r>
        </a:p>
      </dsp:txBody>
      <dsp:txXfrm>
        <a:off x="6985560" y="1194362"/>
        <a:ext cx="1531045" cy="149876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2e7d289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2e7d289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Speakers: Don’t forget to introduce yourself</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d299d56b6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d299d56b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f7ee23fd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f7ee23fd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8626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For the compile goal/task the inputs are the source files, the </a:t>
            </a:r>
            <a:r>
              <a:rPr lang="en-US" sz="1200" dirty="0" err="1">
                <a:solidFill>
                  <a:schemeClr val="dk1"/>
                </a:solidFill>
              </a:rPr>
              <a:t>classpath</a:t>
            </a:r>
            <a:r>
              <a:rPr lang="en-US" sz="1200" dirty="0">
                <a:solidFill>
                  <a:schemeClr val="dk1"/>
                </a:solidFill>
              </a:rPr>
              <a:t>, the java version, compiler configuration.</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output are the compiled classes.</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For the test goal/task the inputs are the </a:t>
            </a:r>
            <a:r>
              <a:rPr lang="en-US" sz="1200" dirty="0" err="1">
                <a:solidFill>
                  <a:schemeClr val="dk1"/>
                </a:solidFill>
              </a:rPr>
              <a:t>tet</a:t>
            </a:r>
            <a:r>
              <a:rPr lang="en-US" sz="1200" dirty="0">
                <a:solidFill>
                  <a:schemeClr val="dk1"/>
                </a:solidFill>
              </a:rPr>
              <a:t> sources, the test runtime </a:t>
            </a:r>
            <a:r>
              <a:rPr lang="en-US" sz="1200" dirty="0" err="1">
                <a:solidFill>
                  <a:schemeClr val="dk1"/>
                </a:solidFill>
              </a:rPr>
              <a:t>classpath</a:t>
            </a:r>
            <a:r>
              <a:rPr lang="en-US" sz="1200" dirty="0">
                <a:solidFill>
                  <a:schemeClr val="dk1"/>
                </a:solidFill>
              </a:rPr>
              <a:t>, …</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output are the test reports</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Caching is a generic concept. Compilation, Source code generation, documentation, </a:t>
            </a:r>
            <a:r>
              <a:rPr lang="en-US" sz="1200" dirty="0" err="1">
                <a:solidFill>
                  <a:schemeClr val="dk1"/>
                </a:solidFill>
              </a:rPr>
              <a:t>checkstyle</a:t>
            </a:r>
            <a:r>
              <a:rPr lang="en-US" sz="1200" dirty="0">
                <a:solidFill>
                  <a:schemeClr val="dk1"/>
                </a:solidFill>
              </a:rPr>
              <a:t>, </a:t>
            </a:r>
            <a:r>
              <a:rPr lang="en-US" sz="1200" dirty="0" err="1">
                <a:solidFill>
                  <a:schemeClr val="dk1"/>
                </a:solidFill>
              </a:rPr>
              <a:t>pmd</a:t>
            </a:r>
            <a:r>
              <a:rPr lang="en-US" sz="1200" dirty="0">
                <a:solidFill>
                  <a:schemeClr val="dk1"/>
                </a:solidFill>
              </a:rPr>
              <a:t>, … are cacheable. </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Let’s look at an example. The famous open source SLF4J logging project.</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989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142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59cf9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59cf9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59cf9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59cf9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113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f7ee23fdc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f7ee23fdc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ebad28f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ebad28f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f7ee23fdc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f7ee23fdc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1cf40f99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1cf40f99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For the compile goal/task the inputs are the source files, the classpath, the java version, compiler configuration.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 output are the compiled classes.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For the test goal/task the inputs are the tet sources, the test runtime classpath,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 output are the test reports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Caching is a generic concept. Compilation, Source code generation, documentation, checkstyle, pmd, … are cacheable.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Let’s look at an example. The famous open source SLF4J logging project.</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9dc662c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9dc662c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One technique for speeding up feedback cycles is to use a build cache. There’s no reason to waste CPU cycles, and more importantly, your time, building something you’ve built before. Gradle tasks and Maven goals know their inputs and outputs. Their inputs are typically the files they read and their outputs are the files they write.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So a build cache is a key value store where the keys are hashes calculated from a task’s inputs and the values are the outputs. When the inputs haven’t changed the outputs can be reused from the cache and compilation, and other cacheable tasks or goals, can be skipped entirely.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There are multiple levels of caches. Extremely important for Maven is the local cache. In Maven you mostly run clean builds because otherwise the builds are not reliable. So when you have a 20, 50 or 100’s of submodules project and you change only one LOC with the build cache this clean build becomes very often very fast because most of the output does not need to be rebuild but retrieved from the cache.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 remote cache allows build output to be shared between machines, for example between CI machines or CI machines and developer machines. A huge accelerator for CI and developer builds to be able to reuse build output.</a:t>
            </a:r>
            <a:endParaRPr sz="12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There are multiple levels of caches. Extremely important for Maven is the local cache. In Maven you mostly run clean builds because otherwise the builds are not reliable. So when you have a 20, 50 or 100’s of submodules project and you change only one LOC with the build cache this clean build becomes very often very fast because most of the output does not need to be rebuild but retrieved from the cache.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remote cache allows build output to be shared between machines, for example between CI machines or CI machines and developer machines. A huge accelerator for CI and developer builds to be able to reuse build output.</a:t>
            </a:r>
            <a:endParaRPr sz="1200"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solidFill>
                  <a:schemeClr val="dk1"/>
                </a:solidFill>
              </a:rPr>
              <a:t>Let’s look at a more sizable project. It is the actual Spring Boot project itself. It has 270K of codes and a lot of unit tests. It has 86 subprojects.</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dirty="0">
                <a:solidFill>
                  <a:schemeClr val="dk1"/>
                </a:solidFill>
              </a:rPr>
              <a:t>Compiling and running the unit tests with plain Maven takes 20:25min. With DPE optimizations, out of the box, without touching anything in the Spring Boot project, the build time when fully cached goes down by a factor of 6 or to 16.5% of the original build time. With some optimization to the configuration of the build it goes by a factor of 7. With the next release of GE we will get it down by an order of magnitude by making more goals cacheable.</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err="1"/>
              <a:t>Demonsbrew</a:t>
            </a:r>
            <a:r>
              <a:rPr lang="en-US" dirty="0"/>
              <a:t> services start </a:t>
            </a:r>
            <a:r>
              <a:rPr lang="en-US" dirty="0" err="1"/>
              <a:t>jenkins-lts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full attribution would be available if I had the G2 login</a:t>
            </a:r>
          </a:p>
        </p:txBody>
      </p:sp>
      <p:sp>
        <p:nvSpPr>
          <p:cNvPr id="4" name="Slide Number Placeholder 3"/>
          <p:cNvSpPr>
            <a:spLocks noGrp="1"/>
          </p:cNvSpPr>
          <p:nvPr>
            <p:ph type="sldNum" sz="quarter" idx="5"/>
          </p:nvPr>
        </p:nvSpPr>
        <p:spPr/>
        <p:txBody>
          <a:bodyPr/>
          <a:lstStyle/>
          <a:p>
            <a:fld id="{23465A99-CF2D-4556-8058-E962CB3AFE29}" type="slidenum">
              <a:rPr lang="en-US" smtClean="0"/>
              <a:t>27</a:t>
            </a:fld>
            <a:endParaRPr lang="en-US"/>
          </a:p>
        </p:txBody>
      </p:sp>
    </p:spTree>
    <p:extLst>
      <p:ext uri="{BB962C8B-B14F-4D97-AF65-F5344CB8AC3E}">
        <p14:creationId xmlns:p14="http://schemas.microsoft.com/office/powerpoint/2010/main" val="3827816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a7ea6f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7a7ea6f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413972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177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a7ea6f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7a7ea6f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2026167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here are multiple levels of caches. Extremely important for Maven is the local cache. In Maven you mostly run clean builds because otherwise the builds are not reliable. So when you have a 20, 50 or 100’s of submodules project and you change only one LOC with the build cache this clean build becomes very often very fast because most of the output does not need to be rebuild but retrieved from the cache.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remote cache allows build output to be shared between machines, for example between CI machines or CI machines and developer machines. A huge accelerator for CI and developer builds to be able to reuse build output.</a:t>
            </a:r>
            <a:endParaRPr sz="1200"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91433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err="1">
                <a:latin typeface="Consolas"/>
                <a:ea typeface="Consolas"/>
                <a:cs typeface="Consolas"/>
                <a:sym typeface="Consolas"/>
              </a:rPr>
              <a:t>mvn</a:t>
            </a:r>
            <a:r>
              <a:rPr lang="en-US" dirty="0">
                <a:latin typeface="Consolas"/>
                <a:ea typeface="Consolas"/>
                <a:cs typeface="Consolas"/>
                <a:sym typeface="Consolas"/>
              </a:rPr>
              <a:t> </a:t>
            </a:r>
            <a:r>
              <a:rPr lang="en-US" dirty="0" err="1">
                <a:latin typeface="Consolas"/>
                <a:ea typeface="Consolas"/>
                <a:cs typeface="Consolas"/>
                <a:sym typeface="Consolas"/>
              </a:rPr>
              <a:t>archetype:generate</a:t>
            </a:r>
            <a:endParaRPr dirty="0">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dirty="0">
                <a:latin typeface="Consolas"/>
                <a:ea typeface="Consolas"/>
                <a:cs typeface="Consolas"/>
                <a:sym typeface="Consolas"/>
              </a:rPr>
              <a:t>  -</a:t>
            </a:r>
            <a:r>
              <a:rPr lang="en-US" dirty="0" err="1">
                <a:latin typeface="Consolas"/>
                <a:ea typeface="Consolas"/>
                <a:cs typeface="Consolas"/>
                <a:sym typeface="Consolas"/>
              </a:rPr>
              <a:t>DarchetypeGroupId</a:t>
            </a:r>
            <a:r>
              <a:rPr lang="en-US" dirty="0">
                <a:latin typeface="Consolas"/>
                <a:ea typeface="Consolas"/>
                <a:cs typeface="Consolas"/>
                <a:sym typeface="Consolas"/>
              </a:rPr>
              <a:t>=</a:t>
            </a:r>
            <a:r>
              <a:rPr lang="en-US" dirty="0" err="1">
                <a:latin typeface="Consolas"/>
                <a:ea typeface="Consolas"/>
                <a:cs typeface="Consolas"/>
                <a:sym typeface="Consolas"/>
              </a:rPr>
              <a:t>org.apache.camel.archetypes</a:t>
            </a:r>
            <a:endParaRPr dirty="0">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dirty="0">
                <a:latin typeface="Consolas"/>
                <a:ea typeface="Consolas"/>
                <a:cs typeface="Consolas"/>
                <a:sym typeface="Consolas"/>
              </a:rPr>
              <a:t>  -</a:t>
            </a:r>
            <a:r>
              <a:rPr lang="en-US" dirty="0" err="1">
                <a:latin typeface="Consolas"/>
                <a:ea typeface="Consolas"/>
                <a:cs typeface="Consolas"/>
                <a:sym typeface="Consolas"/>
              </a:rPr>
              <a:t>DarchetypeArtifactId</a:t>
            </a:r>
            <a:r>
              <a:rPr lang="en-US" dirty="0">
                <a:latin typeface="Consolas"/>
                <a:ea typeface="Consolas"/>
                <a:cs typeface="Consolas"/>
                <a:sym typeface="Consolas"/>
              </a:rPr>
              <a:t>=camel-archetype-spring-boot</a:t>
            </a:r>
            <a:endParaRPr dirty="0"/>
          </a:p>
          <a:p>
            <a:pPr marL="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&lt;</a:t>
            </a:r>
            <a:r>
              <a:rPr lang="en-US" sz="1100" b="1" dirty="0">
                <a:solidFill>
                  <a:srgbClr val="000080"/>
                </a:solidFill>
                <a:latin typeface="Consolas"/>
                <a:ea typeface="Consolas"/>
                <a:cs typeface="Consolas"/>
                <a:sym typeface="Consolas"/>
              </a:rPr>
              <a:t>extensions</a:t>
            </a:r>
            <a:r>
              <a:rPr lang="en-US" sz="1100" dirty="0">
                <a:latin typeface="Consolas"/>
                <a:ea typeface="Consolas"/>
                <a:cs typeface="Consolas"/>
                <a:sym typeface="Consolas"/>
              </a:rPr>
              <a:t>&gt; </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    &lt;</a:t>
            </a:r>
            <a:r>
              <a:rPr lang="en-US" sz="1100" b="1" dirty="0">
                <a:solidFill>
                  <a:srgbClr val="000080"/>
                </a:solidFill>
                <a:latin typeface="Consolas"/>
                <a:ea typeface="Consolas"/>
                <a:cs typeface="Consolas"/>
                <a:sym typeface="Consolas"/>
              </a:rPr>
              <a:t>extension</a:t>
            </a:r>
            <a:r>
              <a:rPr lang="en-US" sz="1100" dirty="0">
                <a:latin typeface="Consolas"/>
                <a:ea typeface="Consolas"/>
                <a:cs typeface="Consolas"/>
                <a:sym typeface="Consolas"/>
              </a:rPr>
              <a:t>&gt; </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        &lt;</a:t>
            </a:r>
            <a:r>
              <a:rPr lang="en-US" sz="1100" b="1" dirty="0" err="1">
                <a:solidFill>
                  <a:srgbClr val="000080"/>
                </a:solidFill>
                <a:latin typeface="Consolas"/>
                <a:ea typeface="Consolas"/>
                <a:cs typeface="Consolas"/>
                <a:sym typeface="Consolas"/>
              </a:rPr>
              <a:t>groupId</a:t>
            </a:r>
            <a:r>
              <a:rPr lang="en-US" sz="1100" dirty="0">
                <a:latin typeface="Consolas"/>
                <a:ea typeface="Consolas"/>
                <a:cs typeface="Consolas"/>
                <a:sym typeface="Consolas"/>
              </a:rPr>
              <a:t>&gt;</a:t>
            </a:r>
            <a:r>
              <a:rPr lang="en-US" sz="1100" dirty="0" err="1">
                <a:latin typeface="Consolas"/>
                <a:ea typeface="Consolas"/>
                <a:cs typeface="Consolas"/>
                <a:sym typeface="Consolas"/>
              </a:rPr>
              <a:t>com.gradle</a:t>
            </a:r>
            <a:r>
              <a:rPr lang="en-US" sz="1100" dirty="0">
                <a:latin typeface="Consolas"/>
                <a:ea typeface="Consolas"/>
                <a:cs typeface="Consolas"/>
                <a:sym typeface="Consolas"/>
              </a:rPr>
              <a:t>&lt;/</a:t>
            </a:r>
            <a:r>
              <a:rPr lang="en-US" sz="1100" b="1" dirty="0" err="1">
                <a:solidFill>
                  <a:srgbClr val="000080"/>
                </a:solidFill>
                <a:latin typeface="Consolas"/>
                <a:ea typeface="Consolas"/>
                <a:cs typeface="Consolas"/>
                <a:sym typeface="Consolas"/>
              </a:rPr>
              <a:t>groupId</a:t>
            </a:r>
            <a:r>
              <a:rPr lang="en-US" sz="1100" dirty="0">
                <a:latin typeface="Consolas"/>
                <a:ea typeface="Consolas"/>
                <a:cs typeface="Consolas"/>
                <a:sym typeface="Consolas"/>
              </a:rPr>
              <a:t>&gt;</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            &lt;</a:t>
            </a:r>
            <a:r>
              <a:rPr lang="en-US" sz="1100" b="1" dirty="0" err="1">
                <a:solidFill>
                  <a:srgbClr val="000080"/>
                </a:solidFill>
                <a:latin typeface="Consolas"/>
                <a:ea typeface="Consolas"/>
                <a:cs typeface="Consolas"/>
                <a:sym typeface="Consolas"/>
              </a:rPr>
              <a:t>artifactId</a:t>
            </a:r>
            <a:r>
              <a:rPr lang="en-US" sz="1100" dirty="0">
                <a:latin typeface="Consolas"/>
                <a:ea typeface="Consolas"/>
                <a:cs typeface="Consolas"/>
                <a:sym typeface="Consolas"/>
              </a:rPr>
              <a:t>&gt;</a:t>
            </a:r>
            <a:r>
              <a:rPr lang="en-US" sz="1100" dirty="0" err="1">
                <a:latin typeface="Consolas"/>
                <a:ea typeface="Consolas"/>
                <a:cs typeface="Consolas"/>
                <a:sym typeface="Consolas"/>
              </a:rPr>
              <a:t>gradle</a:t>
            </a:r>
            <a:r>
              <a:rPr lang="en-US" sz="1100" dirty="0">
                <a:latin typeface="Consolas"/>
                <a:ea typeface="Consolas"/>
                <a:cs typeface="Consolas"/>
                <a:sym typeface="Consolas"/>
              </a:rPr>
              <a:t>-enterprise-maven-extension&lt;/</a:t>
            </a:r>
            <a:r>
              <a:rPr lang="en-US" sz="1100" b="1" dirty="0" err="1">
                <a:solidFill>
                  <a:srgbClr val="000080"/>
                </a:solidFill>
                <a:latin typeface="Consolas"/>
                <a:ea typeface="Consolas"/>
                <a:cs typeface="Consolas"/>
                <a:sym typeface="Consolas"/>
              </a:rPr>
              <a:t>artifactId</a:t>
            </a:r>
            <a:r>
              <a:rPr lang="en-US" sz="1100" dirty="0">
                <a:latin typeface="Consolas"/>
                <a:ea typeface="Consolas"/>
                <a:cs typeface="Consolas"/>
                <a:sym typeface="Consolas"/>
              </a:rPr>
              <a:t>&gt; </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            &lt;</a:t>
            </a:r>
            <a:r>
              <a:rPr lang="en-US" sz="1100" b="1" dirty="0">
                <a:solidFill>
                  <a:srgbClr val="000080"/>
                </a:solidFill>
                <a:latin typeface="Consolas"/>
                <a:ea typeface="Consolas"/>
                <a:cs typeface="Consolas"/>
                <a:sym typeface="Consolas"/>
              </a:rPr>
              <a:t>version</a:t>
            </a:r>
            <a:r>
              <a:rPr lang="en-US" sz="1100" dirty="0">
                <a:latin typeface="Consolas"/>
                <a:ea typeface="Consolas"/>
                <a:cs typeface="Consolas"/>
                <a:sym typeface="Consolas"/>
              </a:rPr>
              <a:t>&gt;1.10.5&lt;/</a:t>
            </a:r>
            <a:r>
              <a:rPr lang="en-US" sz="1100" b="1" dirty="0">
                <a:solidFill>
                  <a:srgbClr val="000080"/>
                </a:solidFill>
                <a:latin typeface="Consolas"/>
                <a:ea typeface="Consolas"/>
                <a:cs typeface="Consolas"/>
                <a:sym typeface="Consolas"/>
              </a:rPr>
              <a:t>version</a:t>
            </a:r>
            <a:r>
              <a:rPr lang="en-US" sz="1100" dirty="0">
                <a:latin typeface="Consolas"/>
                <a:ea typeface="Consolas"/>
                <a:cs typeface="Consolas"/>
                <a:sym typeface="Consolas"/>
              </a:rPr>
              <a:t>&gt; </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    &lt;/</a:t>
            </a:r>
            <a:r>
              <a:rPr lang="en-US" sz="1100" b="1" dirty="0">
                <a:solidFill>
                  <a:srgbClr val="000080"/>
                </a:solidFill>
                <a:latin typeface="Consolas"/>
                <a:ea typeface="Consolas"/>
                <a:cs typeface="Consolas"/>
                <a:sym typeface="Consolas"/>
              </a:rPr>
              <a:t>extension</a:t>
            </a:r>
            <a:r>
              <a:rPr lang="en-US" sz="1100" dirty="0">
                <a:latin typeface="Consolas"/>
                <a:ea typeface="Consolas"/>
                <a:cs typeface="Consolas"/>
                <a:sym typeface="Consolas"/>
              </a:rPr>
              <a:t>&gt; </a:t>
            </a:r>
            <a:endParaRPr dirty="0"/>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&lt;/</a:t>
            </a:r>
            <a:r>
              <a:rPr lang="en-US" sz="1100" b="1" dirty="0">
                <a:solidFill>
                  <a:srgbClr val="000080"/>
                </a:solidFill>
                <a:latin typeface="Consolas"/>
                <a:ea typeface="Consolas"/>
                <a:cs typeface="Consolas"/>
                <a:sym typeface="Consolas"/>
              </a:rPr>
              <a:t>extensions</a:t>
            </a:r>
            <a:r>
              <a:rPr lang="en-US" sz="1100" dirty="0">
                <a:latin typeface="Consolas"/>
                <a:ea typeface="Consolas"/>
                <a:cs typeface="Consolas"/>
                <a:sym typeface="Consolas"/>
              </a:rPr>
              <a:t>&gt;</a:t>
            </a:r>
            <a:endParaRPr dirty="0"/>
          </a:p>
          <a:p>
            <a:pPr marL="158750" lvl="0" indent="0" algn="l" rtl="0">
              <a:lnSpc>
                <a:spcPct val="100000"/>
              </a:lnSpc>
              <a:spcBef>
                <a:spcPts val="0"/>
              </a:spcBef>
              <a:spcAft>
                <a:spcPts val="0"/>
              </a:spcAft>
              <a:buSzPts val="1100"/>
              <a:buNone/>
            </a:pPr>
            <a:endParaRPr sz="1100" dirty="0">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dirty="0">
                <a:latin typeface="Consolas"/>
                <a:ea typeface="Consolas"/>
                <a:cs typeface="Consolas"/>
                <a:sym typeface="Consolas"/>
              </a:rPr>
              <a:t>[be sure to nuke .m2/.</a:t>
            </a:r>
            <a:r>
              <a:rPr lang="en-US" sz="1100" dirty="0" err="1">
                <a:latin typeface="Consolas"/>
                <a:ea typeface="Consolas"/>
                <a:cs typeface="Consolas"/>
                <a:sym typeface="Consolas"/>
              </a:rPr>
              <a:t>gradle</a:t>
            </a:r>
            <a:r>
              <a:rPr lang="en-US" sz="1100" dirty="0">
                <a:latin typeface="Consolas"/>
                <a:ea typeface="Consolas"/>
                <a:cs typeface="Consolas"/>
                <a:sym typeface="Consolas"/>
              </a:rPr>
              <a:t>-enterprise if first run]</a:t>
            </a:r>
            <a:endParaRPr dirty="0"/>
          </a:p>
          <a:p>
            <a:pPr marL="158750" lvl="0" indent="0" algn="l" rtl="0">
              <a:lnSpc>
                <a:spcPct val="100000"/>
              </a:lnSpc>
              <a:spcBef>
                <a:spcPts val="0"/>
              </a:spcBef>
              <a:spcAft>
                <a:spcPts val="0"/>
              </a:spcAft>
              <a:buSzPts val="1100"/>
              <a:buNone/>
            </a:pPr>
            <a:endParaRPr sz="1100" dirty="0">
              <a:latin typeface="Consolas"/>
              <a:ea typeface="Consolas"/>
              <a:cs typeface="Consolas"/>
              <a:sym typeface="Consolas"/>
            </a:endParaRPr>
          </a:p>
          <a:p>
            <a:pPr marL="158750" lvl="0" indent="0" algn="l" rtl="0">
              <a:lnSpc>
                <a:spcPct val="100000"/>
              </a:lnSpc>
              <a:spcBef>
                <a:spcPts val="0"/>
              </a:spcBef>
              <a:spcAft>
                <a:spcPts val="0"/>
              </a:spcAft>
              <a:buSzPts val="1100"/>
              <a:buNone/>
            </a:pPr>
            <a:r>
              <a:rPr lang="en-US" sz="1100" dirty="0" err="1">
                <a:latin typeface="Consolas"/>
                <a:ea typeface="Consolas"/>
                <a:cs typeface="Consolas"/>
                <a:sym typeface="Consolas"/>
              </a:rPr>
              <a:t>mvn</a:t>
            </a:r>
            <a:r>
              <a:rPr lang="en-US" sz="1100" dirty="0">
                <a:latin typeface="Consolas"/>
                <a:ea typeface="Consolas"/>
                <a:cs typeface="Consolas"/>
                <a:sym typeface="Consolas"/>
              </a:rPr>
              <a:t> clean verify</a:t>
            </a:r>
            <a:endParaRPr dirty="0"/>
          </a:p>
          <a:p>
            <a:pPr marL="158750" lvl="0" indent="0" algn="l" rtl="0">
              <a:lnSpc>
                <a:spcPct val="100000"/>
              </a:lnSpc>
              <a:spcBef>
                <a:spcPts val="0"/>
              </a:spcBef>
              <a:spcAft>
                <a:spcPts val="0"/>
              </a:spcAft>
              <a:buSzPts val="1100"/>
              <a:buNone/>
            </a:pPr>
            <a:endParaRPr sz="1100" dirty="0">
              <a:latin typeface="Consolas"/>
              <a:ea typeface="Consolas"/>
              <a:cs typeface="Consolas"/>
              <a:sym typeface="Consolas"/>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36930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5ebad28f9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5ebad28f9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712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adc9810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fadc9810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adc9810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fadc9810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439773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ENSURE ROI by tracking through the DPE PMO team</a:t>
            </a:r>
          </a:p>
          <a:p>
            <a:endParaRPr lang="en-US" dirty="0"/>
          </a:p>
        </p:txBody>
      </p:sp>
      <p:sp>
        <p:nvSpPr>
          <p:cNvPr id="4" name="Slide Number Placeholder 3"/>
          <p:cNvSpPr>
            <a:spLocks noGrp="1"/>
          </p:cNvSpPr>
          <p:nvPr>
            <p:ph type="sldNum" sz="quarter" idx="5"/>
          </p:nvPr>
        </p:nvSpPr>
        <p:spPr/>
        <p:txBody>
          <a:bodyPr/>
          <a:lstStyle/>
          <a:p>
            <a:fld id="{23465A99-CF2D-4556-8058-E962CB3AFE29}" type="slidenum">
              <a:rPr lang="en-US" smtClean="0"/>
              <a:t>35</a:t>
            </a:fld>
            <a:endParaRPr lang="en-US"/>
          </a:p>
        </p:txBody>
      </p:sp>
    </p:spTree>
    <p:extLst>
      <p:ext uri="{BB962C8B-B14F-4D97-AF65-F5344CB8AC3E}">
        <p14:creationId xmlns:p14="http://schemas.microsoft.com/office/powerpoint/2010/main" val="1817424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Could get a logo here if I had access to your G2!</a:t>
            </a:r>
          </a:p>
        </p:txBody>
      </p:sp>
      <p:sp>
        <p:nvSpPr>
          <p:cNvPr id="4" name="Slide Number Placeholder 3"/>
          <p:cNvSpPr>
            <a:spLocks noGrp="1"/>
          </p:cNvSpPr>
          <p:nvPr>
            <p:ph type="sldNum" sz="quarter" idx="5"/>
          </p:nvPr>
        </p:nvSpPr>
        <p:spPr/>
        <p:txBody>
          <a:bodyPr/>
          <a:lstStyle/>
          <a:p>
            <a:fld id="{23465A99-CF2D-4556-8058-E962CB3AFE29}" type="slidenum">
              <a:rPr lang="en-US" smtClean="0"/>
              <a:t>36</a:t>
            </a:fld>
            <a:endParaRPr lang="en-US"/>
          </a:p>
        </p:txBody>
      </p:sp>
    </p:spTree>
    <p:extLst>
      <p:ext uri="{BB962C8B-B14F-4D97-AF65-F5344CB8AC3E}">
        <p14:creationId xmlns:p14="http://schemas.microsoft.com/office/powerpoint/2010/main" val="1386060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brew services start </a:t>
            </a:r>
            <a:r>
              <a:rPr lang="en-US" dirty="0" err="1"/>
              <a:t>jenkins-lts</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62138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7ea6f64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7ea6f6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891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21e50a2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21e50a2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talk about the benefits of DPE. The first is faster feedback cycles through build and test acceleration technologies. This means there is less wasted dev idle/wait time, which leads to less context switching and more focused developers because they stay in their creative flow. All of this contributes to step function increases in productivity. Because builds are fast, developers more often and this leads directly to a number of effects you can see in the diagram that result in higher quality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next major benefit is efficient troubleshooting tied to our Build Scan analytics tool which facilitate root cause analysis. The resulting faster MTTR improves productivity and positively impacts quality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Reliable Builds and Tests enabled by our Failure Analytics capabilities mean the toolchain itself will fail less frequently and this gives developers more confidence in the toolchain, which in turn makes them more likely report problems, seek out toolchain and infrastructure advice, and fix things themselves without needing to reproduce the problem and reflexively getting the build team involved. All of this again translates into faster MTTR, quality and productivity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Trends &amp; Insights allows dev teams to get out of firefighting mode and look at how overall performance is trending over time. Observability of key performance and failure metrics over time allows proactive detection of anomalies from normal baselines. This can trigger a proactive intervention before a problem becomes an emergency. Observability is also the key to a continuous learning and improvement approach to developer productivity engineering.</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fa645d1c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fa645d1c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Software development is a very creative process.It is similar to the creativity of an experimental scientist. Scientists have a hypothesis and then enter a dialogue with nature via experiments on whether the hypothesis is correct. Our hypotheses is our code and the dialogue is with the compiler, unit, integration, performance tests, other validations and interacting directly with the running software. So our creativity requires a dialogue.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quality of the creative flow for your developers depends on how functional that dialogue is In an ideal world you get the answers instantaneously, the answers are always correct and your changes are immediately available at runtime. </a:t>
            </a:r>
            <a:endParaRPr>
              <a:solidFill>
                <a:schemeClr val="dk1"/>
              </a:solidFill>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a645d1c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a645d1c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was more or less the experience when we all started with software development. This was so much fun, it was so productive and we got hooked on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ask yourself that question. When you wrote your first code and it would have taken 1 minute waiting time to change the color of the circle your were drawing, would you have continued with coding?</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fadc9810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fadc9810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Now we are enterprise software developers, we are operating at scale with code that builds in some cases hundreds of thousands of times a day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29f895b8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29f895b8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 those metrics have in common in successful software projects?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They are growing. They are growing often exponentially. </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2e7d28961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2e7d2896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what they could do with that time…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 name="Google Shape;21;p2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80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6265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2.png"/><Relationship Id="rId7" Type="http://schemas.openxmlformats.org/officeDocument/2006/relationships/diagramColors" Target="../diagrams/colors1.xml"/><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6.xml"/><Relationship Id="rId16" Type="http://schemas.openxmlformats.org/officeDocument/2006/relationships/image" Target="../media/image34.svg"/><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29.png"/><Relationship Id="rId5" Type="http://schemas.openxmlformats.org/officeDocument/2006/relationships/diagramLayout" Target="../diagrams/layout1.xml"/><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diagramData" Target="../diagrams/data1.xml"/><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linkedin.com/in/justinreock/" TargetMode="Externa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e.spring.io/"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gif"/></Relationships>
</file>

<file path=ppt/slides/_rels/slide2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s://tv.gradle.com/intro-distributed-testing"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2.gif"/></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2.gi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tiff"/><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gradle.com/gradle-enterprise-solution-%20overview/build-scan-root-cause-analysis-data/" TargetMode="External"/><Relationship Id="rId5" Type="http://schemas.openxmlformats.org/officeDocument/2006/relationships/hyperlink" Target="https://docs.gradle.com/enterprise/maven-build-cache/" TargetMode="Externa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4" name="Google Shape;184;p14"/>
          <p:cNvSpPr/>
          <p:nvPr/>
        </p:nvSpPr>
        <p:spPr>
          <a:xfrm>
            <a:off x="6513300" y="0"/>
            <a:ext cx="2630700" cy="2273100"/>
          </a:xfrm>
          <a:prstGeom prst="rect">
            <a:avLst/>
          </a:prstGeom>
          <a:solidFill>
            <a:srgbClr val="0230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85" name="Google Shape;185;p14"/>
          <p:cNvSpPr txBox="1"/>
          <p:nvPr/>
        </p:nvSpPr>
        <p:spPr>
          <a:xfrm>
            <a:off x="2825758" y="936456"/>
            <a:ext cx="6611100" cy="79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b="1" dirty="0">
                <a:solidFill>
                  <a:srgbClr val="FFFFFF"/>
                </a:solidFill>
                <a:latin typeface="Lato Light"/>
                <a:ea typeface="Lato Light"/>
                <a:cs typeface="Lato Light"/>
                <a:sym typeface="Lato Light"/>
              </a:rPr>
              <a:t>Developer Productivity Engineering </a:t>
            </a:r>
            <a:endParaRPr dirty="0">
              <a:solidFill>
                <a:srgbClr val="FFFFFF"/>
              </a:solidFill>
            </a:endParaRPr>
          </a:p>
          <a:p>
            <a:pPr marL="0" lvl="0" indent="0" rtl="0">
              <a:spcBef>
                <a:spcPts val="0"/>
              </a:spcBef>
              <a:spcAft>
                <a:spcPts val="0"/>
              </a:spcAft>
              <a:buNone/>
            </a:pPr>
            <a:r>
              <a:rPr lang="en-US" sz="2000" i="1" dirty="0">
                <a:solidFill>
                  <a:srgbClr val="FFFFFF"/>
                </a:solidFill>
                <a:latin typeface="Lato Light"/>
                <a:ea typeface="Lato Light"/>
                <a:cs typeface="Lato Light"/>
                <a:sym typeface="Lato Light"/>
              </a:rPr>
              <a:t>Maintaining Build Performance as the Codebase Grows</a:t>
            </a:r>
            <a:endParaRPr sz="2000" i="1" dirty="0">
              <a:solidFill>
                <a:srgbClr val="FFFFFF"/>
              </a:solidFill>
              <a:latin typeface="Lato Light"/>
              <a:ea typeface="Lato Light"/>
              <a:cs typeface="Lato Light"/>
              <a:sym typeface="Lato Light"/>
            </a:endParaRPr>
          </a:p>
        </p:txBody>
      </p:sp>
      <p:sp>
        <p:nvSpPr>
          <p:cNvPr id="186" name="Google Shape;186;p14"/>
          <p:cNvSpPr txBox="1"/>
          <p:nvPr/>
        </p:nvSpPr>
        <p:spPr>
          <a:xfrm>
            <a:off x="4608150" y="2273100"/>
            <a:ext cx="3810300" cy="12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300">
              <a:solidFill>
                <a:srgbClr val="FFFFFF"/>
              </a:solidFill>
              <a:latin typeface="Lato"/>
              <a:ea typeface="Lato"/>
              <a:cs typeface="Lato"/>
              <a:sym typeface="Lato"/>
            </a:endParaRPr>
          </a:p>
        </p:txBody>
      </p:sp>
      <p:sp>
        <p:nvSpPr>
          <p:cNvPr id="2" name="TextBox 1">
            <a:extLst>
              <a:ext uri="{FF2B5EF4-FFF2-40B4-BE49-F238E27FC236}">
                <a16:creationId xmlns:a16="http://schemas.microsoft.com/office/drawing/2014/main" id="{89045F94-5AC1-9544-9019-B89B9CABE3D4}"/>
              </a:ext>
            </a:extLst>
          </p:cNvPr>
          <p:cNvSpPr txBox="1"/>
          <p:nvPr/>
        </p:nvSpPr>
        <p:spPr>
          <a:xfrm>
            <a:off x="4125433" y="4167963"/>
            <a:ext cx="184731" cy="307777"/>
          </a:xfrm>
          <a:prstGeom prst="rect">
            <a:avLst/>
          </a:prstGeom>
          <a:noFill/>
        </p:spPr>
        <p:txBody>
          <a:bodyPr wrap="none" rtlCol="0">
            <a:spAutoFit/>
          </a:bodyPr>
          <a:lstStyle/>
          <a:p>
            <a:endParaRPr lang="en-US"/>
          </a:p>
        </p:txBody>
      </p:sp>
      <p:sp>
        <p:nvSpPr>
          <p:cNvPr id="8" name="Google Shape;211;p17">
            <a:extLst>
              <a:ext uri="{FF2B5EF4-FFF2-40B4-BE49-F238E27FC236}">
                <a16:creationId xmlns:a16="http://schemas.microsoft.com/office/drawing/2014/main" id="{C5CE3A45-9903-FF4F-A010-6DAB10681714}"/>
              </a:ext>
            </a:extLst>
          </p:cNvPr>
          <p:cNvSpPr txBox="1"/>
          <p:nvPr/>
        </p:nvSpPr>
        <p:spPr>
          <a:xfrm>
            <a:off x="3428040" y="3909251"/>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solidFill>
                  <a:schemeClr val="bg1"/>
                </a:solidFill>
                <a:latin typeface="Lato"/>
                <a:ea typeface="Lato"/>
                <a:cs typeface="Lato"/>
                <a:sym typeface="Lato"/>
              </a:rPr>
              <a:t>Enterprise</a:t>
            </a:r>
            <a:endParaRPr sz="4400" b="1" dirty="0">
              <a:solidFill>
                <a:schemeClr val="bg1"/>
              </a:solidFill>
              <a:latin typeface="Lato"/>
              <a:ea typeface="Lato"/>
              <a:cs typeface="Lato"/>
              <a:sym typeface="Lato"/>
            </a:endParaRPr>
          </a:p>
        </p:txBody>
      </p:sp>
      <p:pic>
        <p:nvPicPr>
          <p:cNvPr id="4" name="Picture 3" descr="Text&#10;&#10;Description automatically generated">
            <a:extLst>
              <a:ext uri="{FF2B5EF4-FFF2-40B4-BE49-F238E27FC236}">
                <a16:creationId xmlns:a16="http://schemas.microsoft.com/office/drawing/2014/main" id="{9B0B8600-6D9B-4D4E-9566-97676013E412}"/>
              </a:ext>
            </a:extLst>
          </p:cNvPr>
          <p:cNvPicPr>
            <a:picLocks noChangeAspect="1"/>
          </p:cNvPicPr>
          <p:nvPr/>
        </p:nvPicPr>
        <p:blipFill>
          <a:blip r:embed="rId4"/>
          <a:stretch>
            <a:fillRect/>
          </a:stretch>
        </p:blipFill>
        <p:spPr>
          <a:xfrm>
            <a:off x="298374" y="767333"/>
            <a:ext cx="2229010" cy="15057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5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7068627" y="4682413"/>
            <a:ext cx="867225" cy="365907"/>
          </a:xfrm>
          <a:prstGeom prst="rect">
            <a:avLst/>
          </a:prstGeom>
          <a:noFill/>
          <a:ln>
            <a:noFill/>
          </a:ln>
        </p:spPr>
      </p:pic>
      <p:pic>
        <p:nvPicPr>
          <p:cNvPr id="927" name="Google Shape;927;p55"/>
          <p:cNvPicPr preferRelativeResize="0"/>
          <p:nvPr/>
        </p:nvPicPr>
        <p:blipFill>
          <a:blip r:embed="rId4">
            <a:alphaModFix/>
          </a:blip>
          <a:stretch>
            <a:fillRect/>
          </a:stretch>
        </p:blipFill>
        <p:spPr>
          <a:xfrm>
            <a:off x="7866817" y="4659577"/>
            <a:ext cx="1024134" cy="411600"/>
          </a:xfrm>
          <a:prstGeom prst="rect">
            <a:avLst/>
          </a:prstGeom>
          <a:noFill/>
          <a:ln>
            <a:noFill/>
          </a:ln>
        </p:spPr>
      </p:pic>
      <p:pic>
        <p:nvPicPr>
          <p:cNvPr id="928" name="Google Shape;928;p55"/>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152400" y="1669250"/>
            <a:ext cx="2529324" cy="2985450"/>
          </a:xfrm>
          <a:prstGeom prst="rect">
            <a:avLst/>
          </a:prstGeom>
          <a:noFill/>
          <a:ln w="9525" cap="flat" cmpd="sng">
            <a:solidFill>
              <a:srgbClr val="9ECFD5"/>
            </a:solidFill>
            <a:prstDash val="solid"/>
            <a:round/>
            <a:headEnd type="none" w="sm" len="sm"/>
            <a:tailEnd type="none" w="sm" len="sm"/>
          </a:ln>
        </p:spPr>
      </p:pic>
      <p:pic>
        <p:nvPicPr>
          <p:cNvPr id="929" name="Google Shape;929;p55"/>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5890113" y="1669250"/>
            <a:ext cx="3130885" cy="2985450"/>
          </a:xfrm>
          <a:prstGeom prst="rect">
            <a:avLst/>
          </a:prstGeom>
          <a:noFill/>
          <a:ln w="9525" cap="flat" cmpd="sng">
            <a:solidFill>
              <a:srgbClr val="9ECFD5"/>
            </a:solidFill>
            <a:prstDash val="solid"/>
            <a:round/>
            <a:headEnd type="none" w="sm" len="sm"/>
            <a:tailEnd type="none" w="sm" len="sm"/>
          </a:ln>
        </p:spPr>
      </p:pic>
      <p:pic>
        <p:nvPicPr>
          <p:cNvPr id="930" name="Google Shape;930;p55"/>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2963575" y="1745450"/>
            <a:ext cx="2529326" cy="424140"/>
          </a:xfrm>
          <a:prstGeom prst="rect">
            <a:avLst/>
          </a:prstGeom>
          <a:noFill/>
          <a:ln>
            <a:noFill/>
          </a:ln>
        </p:spPr>
      </p:pic>
      <p:pic>
        <p:nvPicPr>
          <p:cNvPr id="931" name="Google Shape;931;p55"/>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6745825" y="2107542"/>
            <a:ext cx="147250" cy="147250"/>
          </a:xfrm>
          <a:prstGeom prst="rect">
            <a:avLst/>
          </a:prstGeom>
          <a:noFill/>
          <a:ln w="9525" cap="flat" cmpd="sng">
            <a:solidFill>
              <a:srgbClr val="000000"/>
            </a:solidFill>
            <a:prstDash val="solid"/>
            <a:round/>
            <a:headEnd type="none" w="sm" len="sm"/>
            <a:tailEnd type="none" w="sm" len="sm"/>
          </a:ln>
        </p:spPr>
      </p:pic>
      <p:pic>
        <p:nvPicPr>
          <p:cNvPr id="932" name="Google Shape;932;p55"/>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6745825" y="2407816"/>
            <a:ext cx="147250" cy="147250"/>
          </a:xfrm>
          <a:prstGeom prst="rect">
            <a:avLst/>
          </a:prstGeom>
          <a:noFill/>
          <a:ln w="9525" cap="flat" cmpd="sng">
            <a:solidFill>
              <a:srgbClr val="000000"/>
            </a:solidFill>
            <a:prstDash val="solid"/>
            <a:round/>
            <a:headEnd type="none" w="sm" len="sm"/>
            <a:tailEnd type="none" w="sm" len="sm"/>
          </a:ln>
        </p:spPr>
      </p:pic>
      <p:pic>
        <p:nvPicPr>
          <p:cNvPr id="933" name="Google Shape;933;p55"/>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6745825" y="2716083"/>
            <a:ext cx="147250" cy="147250"/>
          </a:xfrm>
          <a:prstGeom prst="rect">
            <a:avLst/>
          </a:prstGeom>
          <a:noFill/>
          <a:ln w="9525" cap="flat" cmpd="sng">
            <a:solidFill>
              <a:srgbClr val="000000"/>
            </a:solidFill>
            <a:prstDash val="solid"/>
            <a:round/>
            <a:headEnd type="none" w="sm" len="sm"/>
            <a:tailEnd type="none" w="sm" len="sm"/>
          </a:ln>
        </p:spPr>
      </p:pic>
      <p:pic>
        <p:nvPicPr>
          <p:cNvPr id="934" name="Google Shape;934;p55"/>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6745825" y="3014609"/>
            <a:ext cx="147250" cy="147250"/>
          </a:xfrm>
          <a:prstGeom prst="rect">
            <a:avLst/>
          </a:prstGeom>
          <a:noFill/>
          <a:ln w="9525" cap="flat" cmpd="sng">
            <a:solidFill>
              <a:srgbClr val="000000"/>
            </a:solidFill>
            <a:prstDash val="solid"/>
            <a:round/>
            <a:headEnd type="none" w="sm" len="sm"/>
            <a:tailEnd type="none" w="sm" len="sm"/>
          </a:ln>
        </p:spPr>
      </p:pic>
      <p:pic>
        <p:nvPicPr>
          <p:cNvPr id="935" name="Google Shape;935;p55"/>
          <p:cNvPicPr preferRelativeResize="0"/>
          <p:nvPr/>
        </p:nvPicPr>
        <p:blipFill>
          <a:blip r:embed="rId9">
            <a:alphaModFix/>
          </a:blip>
          <a:stretch>
            <a:fillRect/>
          </a:stretch>
        </p:blipFill>
        <p:spPr>
          <a:xfrm>
            <a:off x="2834124" y="2156625"/>
            <a:ext cx="2903589" cy="1863193"/>
          </a:xfrm>
          <a:prstGeom prst="rect">
            <a:avLst/>
          </a:prstGeom>
          <a:noFill/>
          <a:ln>
            <a:noFill/>
          </a:ln>
        </p:spPr>
      </p:pic>
      <p:pic>
        <p:nvPicPr>
          <p:cNvPr id="936" name="Google Shape;936;p55"/>
          <p:cNvPicPr preferRelativeResize="0"/>
          <p:nvPr/>
        </p:nvPicPr>
        <p:blipFill>
          <a:blip r:embed="rId10" cstate="hqprint">
            <a:alphaModFix/>
            <a:extLst>
              <a:ext uri="{28A0092B-C50C-407E-A947-70E740481C1C}">
                <a14:useLocalDpi xmlns:a14="http://schemas.microsoft.com/office/drawing/2010/main"/>
              </a:ext>
            </a:extLst>
          </a:blip>
          <a:stretch>
            <a:fillRect/>
          </a:stretch>
        </p:blipFill>
        <p:spPr>
          <a:xfrm>
            <a:off x="2963575" y="4225473"/>
            <a:ext cx="2529325" cy="201746"/>
          </a:xfrm>
          <a:prstGeom prst="rect">
            <a:avLst/>
          </a:prstGeom>
          <a:noFill/>
          <a:ln>
            <a:noFill/>
          </a:ln>
        </p:spPr>
      </p:pic>
      <p:sp>
        <p:nvSpPr>
          <p:cNvPr id="937" name="Google Shape;937;p55"/>
          <p:cNvSpPr/>
          <p:nvPr/>
        </p:nvSpPr>
        <p:spPr>
          <a:xfrm>
            <a:off x="2834075" y="1664375"/>
            <a:ext cx="2903700" cy="2995200"/>
          </a:xfrm>
          <a:prstGeom prst="rect">
            <a:avLst/>
          </a:prstGeom>
          <a:noFill/>
          <a:ln w="9525" cap="flat" cmpd="sng">
            <a:solidFill>
              <a:srgbClr val="9ECF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 </a:t>
            </a:r>
            <a:endParaRPr/>
          </a:p>
        </p:txBody>
      </p:sp>
      <p:pic>
        <p:nvPicPr>
          <p:cNvPr id="938" name="Google Shape;938;p55"/>
          <p:cNvPicPr preferRelativeResize="0"/>
          <p:nvPr/>
        </p:nvPicPr>
        <p:blipFill>
          <a:blip r:embed="rId11">
            <a:alphaModFix/>
          </a:blip>
          <a:stretch>
            <a:fillRect/>
          </a:stretch>
        </p:blipFill>
        <p:spPr>
          <a:xfrm>
            <a:off x="0" y="0"/>
            <a:ext cx="9144003" cy="142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6" name="Google Shape;156;p25"/>
          <p:cNvSpPr txBox="1"/>
          <p:nvPr/>
        </p:nvSpPr>
        <p:spPr>
          <a:xfrm>
            <a:off x="1418310" y="907095"/>
            <a:ext cx="5679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latin typeface="Lato"/>
                <a:ea typeface="Lato"/>
                <a:cs typeface="Lato"/>
                <a:sym typeface="Lato"/>
              </a:rPr>
              <a:t>Teams work far from their true potential</a:t>
            </a:r>
            <a:endParaRPr sz="2400" dirty="0">
              <a:solidFill>
                <a:srgbClr val="FFFFFF"/>
              </a:solidFill>
              <a:latin typeface="Lato"/>
              <a:ea typeface="Lato"/>
              <a:cs typeface="Lato"/>
              <a:sym typeface="Lato"/>
            </a:endParaRPr>
          </a:p>
        </p:txBody>
      </p:sp>
      <p:pic>
        <p:nvPicPr>
          <p:cNvPr id="157" name="Google Shape;157;p2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 name="Google Shape;163;p26">
            <a:extLst>
              <a:ext uri="{FF2B5EF4-FFF2-40B4-BE49-F238E27FC236}">
                <a16:creationId xmlns:a16="http://schemas.microsoft.com/office/drawing/2014/main" id="{79A163BD-D1F4-F545-BF4B-D7A8F6504D83}"/>
              </a:ext>
            </a:extLst>
          </p:cNvPr>
          <p:cNvSpPr txBox="1"/>
          <p:nvPr/>
        </p:nvSpPr>
        <p:spPr>
          <a:xfrm>
            <a:off x="1418310" y="2039659"/>
            <a:ext cx="70389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FFFFFF"/>
                </a:solidFill>
                <a:latin typeface="Lato"/>
                <a:ea typeface="Lato"/>
                <a:cs typeface="Lato"/>
                <a:sym typeface="Lato"/>
              </a:rPr>
              <a:t>Developer Productivity affects Developer Happiness </a:t>
            </a:r>
            <a:endParaRPr sz="2400" dirty="0">
              <a:solidFill>
                <a:srgbClr val="FFFFFF"/>
              </a:solidFill>
              <a:latin typeface="Lato"/>
              <a:ea typeface="Lato"/>
              <a:cs typeface="Lato"/>
              <a:sym typeface="Lato"/>
            </a:endParaRPr>
          </a:p>
        </p:txBody>
      </p:sp>
      <p:sp>
        <p:nvSpPr>
          <p:cNvPr id="7" name="Google Shape;170;p27">
            <a:extLst>
              <a:ext uri="{FF2B5EF4-FFF2-40B4-BE49-F238E27FC236}">
                <a16:creationId xmlns:a16="http://schemas.microsoft.com/office/drawing/2014/main" id="{E94ABFA5-623E-9648-8ECA-0E670FDBD144}"/>
              </a:ext>
            </a:extLst>
          </p:cNvPr>
          <p:cNvSpPr txBox="1"/>
          <p:nvPr/>
        </p:nvSpPr>
        <p:spPr>
          <a:xfrm>
            <a:off x="1418310" y="3426665"/>
            <a:ext cx="70389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FFFFFF"/>
                </a:solidFill>
                <a:latin typeface="Lato"/>
                <a:ea typeface="Lato"/>
                <a:cs typeface="Lato"/>
                <a:sym typeface="Lato"/>
              </a:rPr>
              <a:t>Low Developer Productivity is blocking </a:t>
            </a:r>
            <a:endParaRPr sz="2400" dirty="0">
              <a:solidFill>
                <a:srgbClr val="FFFFFF"/>
              </a:solidFill>
              <a:latin typeface="Lato"/>
              <a:ea typeface="Lato"/>
              <a:cs typeface="Lato"/>
              <a:sym typeface="Lato"/>
            </a:endParaRPr>
          </a:p>
          <a:p>
            <a:pPr marL="0" lvl="0" indent="0" rtl="0">
              <a:spcBef>
                <a:spcPts val="0"/>
              </a:spcBef>
              <a:spcAft>
                <a:spcPts val="0"/>
              </a:spcAft>
              <a:buNone/>
            </a:pPr>
            <a:r>
              <a:rPr lang="en" sz="2400" dirty="0">
                <a:solidFill>
                  <a:srgbClr val="FFFFFF"/>
                </a:solidFill>
                <a:latin typeface="Lato"/>
                <a:ea typeface="Lato"/>
                <a:cs typeface="Lato"/>
                <a:sym typeface="Lato"/>
              </a:rPr>
              <a:t>business innovations</a:t>
            </a:r>
            <a:endParaRPr sz="2400" dirty="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74;p37">
            <a:extLst>
              <a:ext uri="{FF2B5EF4-FFF2-40B4-BE49-F238E27FC236}">
                <a16:creationId xmlns:a16="http://schemas.microsoft.com/office/drawing/2014/main" id="{0E6C6520-2D0E-5844-A244-3B3A0A0F92E7}"/>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7" name="Google Shape;194;p30">
            <a:extLst>
              <a:ext uri="{FF2B5EF4-FFF2-40B4-BE49-F238E27FC236}">
                <a16:creationId xmlns:a16="http://schemas.microsoft.com/office/drawing/2014/main" id="{98AEF702-1C11-B548-A767-60652C026B6B}"/>
              </a:ext>
            </a:extLst>
          </p:cNvPr>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What comes after DevOps?</a:t>
            </a:r>
            <a:endParaRPr sz="2400" dirty="0">
              <a:solidFill>
                <a:srgbClr val="02303A"/>
              </a:solidFill>
              <a:latin typeface="Lato"/>
              <a:ea typeface="Lato"/>
              <a:cs typeface="Lato"/>
              <a:sym typeface="Lato"/>
            </a:endParaRPr>
          </a:p>
        </p:txBody>
      </p:sp>
      <p:pic>
        <p:nvPicPr>
          <p:cNvPr id="1026" name="Picture 2">
            <a:extLst>
              <a:ext uri="{FF2B5EF4-FFF2-40B4-BE49-F238E27FC236}">
                <a16:creationId xmlns:a16="http://schemas.microsoft.com/office/drawing/2014/main" id="{5B144055-A7AB-5540-89BA-706D1C4FB8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892300"/>
            <a:ext cx="8077200" cy="135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9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7" name="Google Shape;127;p6"/>
          <p:cNvSpPr txBox="1"/>
          <p:nvPr/>
        </p:nvSpPr>
        <p:spPr>
          <a:xfrm>
            <a:off x="1619850" y="36490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Introducing Developer Productivity Engineering</a:t>
            </a:r>
            <a:endParaRPr sz="2400" b="0" i="0" u="none" strike="noStrike" cap="none" dirty="0">
              <a:solidFill>
                <a:srgbClr val="02303A"/>
              </a:solidFill>
              <a:latin typeface="Lato"/>
              <a:ea typeface="Lato"/>
              <a:cs typeface="Lato"/>
              <a:sym typeface="Lato"/>
            </a:endParaRPr>
          </a:p>
        </p:txBody>
      </p:sp>
      <p:sp>
        <p:nvSpPr>
          <p:cNvPr id="128" name="Google Shape;128;p6"/>
          <p:cNvSpPr txBox="1"/>
          <p:nvPr/>
        </p:nvSpPr>
        <p:spPr>
          <a:xfrm>
            <a:off x="1278071" y="1456277"/>
            <a:ext cx="70104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So, when we say Developer Productivity Engineering is the ‘next thing,’ </a:t>
            </a:r>
            <a:r>
              <a:rPr lang="en-US" sz="1300" b="1" i="0" u="none" strike="noStrike" cap="none" dirty="0">
                <a:solidFill>
                  <a:srgbClr val="02303A"/>
                </a:solidFill>
                <a:latin typeface="Lato"/>
                <a:ea typeface="Lato"/>
                <a:cs typeface="Lato"/>
                <a:sym typeface="Lato"/>
              </a:rPr>
              <a:t>we mean that literally</a:t>
            </a:r>
            <a:endParaRPr sz="1300" b="1"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Using acceleration technologies and data accumulation and analysis technologies, </a:t>
            </a:r>
            <a:r>
              <a:rPr lang="en-US" sz="1300" b="1" i="0" u="none" strike="noStrike" cap="none" dirty="0">
                <a:solidFill>
                  <a:srgbClr val="02303A"/>
                </a:solidFill>
                <a:latin typeface="Lato"/>
                <a:ea typeface="Lato"/>
                <a:cs typeface="Lato"/>
                <a:sym typeface="Lato"/>
              </a:rPr>
              <a:t>DPE addresses the next set of bottlenecks in software productivity</a:t>
            </a:r>
            <a:endParaRPr sz="1300" b="1"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Friction and slowdowns in the developer experience, caused by </a:t>
            </a:r>
            <a:r>
              <a:rPr lang="en-US" sz="1300" b="1" dirty="0">
                <a:solidFill>
                  <a:srgbClr val="02303A"/>
                </a:solidFill>
                <a:latin typeface="Lato"/>
                <a:ea typeface="Lato"/>
                <a:cs typeface="Lato"/>
                <a:sym typeface="Lato"/>
              </a:rPr>
              <a:t>unreliable and/or slow build infrastructure </a:t>
            </a:r>
            <a:r>
              <a:rPr lang="en-US" sz="1300" dirty="0">
                <a:solidFill>
                  <a:srgbClr val="02303A"/>
                </a:solidFill>
                <a:latin typeface="Lato"/>
                <a:ea typeface="Lato"/>
                <a:cs typeface="Lato"/>
                <a:sym typeface="Lato"/>
              </a:rPr>
              <a:t>represent productivity black holes that are </a:t>
            </a:r>
            <a:r>
              <a:rPr lang="en-US" sz="1300" b="1" dirty="0">
                <a:solidFill>
                  <a:srgbClr val="02303A"/>
                </a:solidFill>
                <a:latin typeface="Lato"/>
                <a:ea typeface="Lato"/>
                <a:cs typeface="Lato"/>
                <a:sym typeface="Lato"/>
              </a:rPr>
              <a:t>not in scope for DevOps</a:t>
            </a:r>
            <a:endParaRPr sz="1300" b="1"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050" name="Picture 2">
            <a:extLst>
              <a:ext uri="{FF2B5EF4-FFF2-40B4-BE49-F238E27FC236}">
                <a16:creationId xmlns:a16="http://schemas.microsoft.com/office/drawing/2014/main" id="{3B7ECACA-FB48-7645-900E-C82256B4290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8071" y="3708139"/>
            <a:ext cx="70104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5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74;p37">
            <a:extLst>
              <a:ext uri="{FF2B5EF4-FFF2-40B4-BE49-F238E27FC236}">
                <a16:creationId xmlns:a16="http://schemas.microsoft.com/office/drawing/2014/main" id="{0E6C6520-2D0E-5844-A244-3B3A0A0F92E7}"/>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7" name="Google Shape;194;p30">
            <a:extLst>
              <a:ext uri="{FF2B5EF4-FFF2-40B4-BE49-F238E27FC236}">
                <a16:creationId xmlns:a16="http://schemas.microsoft.com/office/drawing/2014/main" id="{98AEF702-1C11-B548-A767-60652C026B6B}"/>
              </a:ext>
            </a:extLst>
          </p:cNvPr>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DPE != DPM</a:t>
            </a:r>
            <a:endParaRPr sz="2400" dirty="0">
              <a:solidFill>
                <a:srgbClr val="02303A"/>
              </a:solidFill>
              <a:latin typeface="Lato"/>
              <a:ea typeface="Lato"/>
              <a:cs typeface="Lato"/>
              <a:sym typeface="Lato"/>
            </a:endParaRPr>
          </a:p>
        </p:txBody>
      </p:sp>
      <p:pic>
        <p:nvPicPr>
          <p:cNvPr id="2" name="Picture 1">
            <a:extLst>
              <a:ext uri="{FF2B5EF4-FFF2-40B4-BE49-F238E27FC236}">
                <a16:creationId xmlns:a16="http://schemas.microsoft.com/office/drawing/2014/main" id="{71008D3C-9998-8344-8755-ED9FC5B1B176}"/>
              </a:ext>
            </a:extLst>
          </p:cNvPr>
          <p:cNvPicPr>
            <a:picLocks noChangeAspect="1"/>
          </p:cNvPicPr>
          <p:nvPr/>
        </p:nvPicPr>
        <p:blipFill>
          <a:blip r:embed="rId4"/>
          <a:stretch>
            <a:fillRect/>
          </a:stretch>
        </p:blipFill>
        <p:spPr>
          <a:xfrm>
            <a:off x="1555535" y="1107055"/>
            <a:ext cx="6522829" cy="3861515"/>
          </a:xfrm>
          <a:prstGeom prst="rect">
            <a:avLst/>
          </a:prstGeom>
        </p:spPr>
      </p:pic>
    </p:spTree>
    <p:extLst>
      <p:ext uri="{BB962C8B-B14F-4D97-AF65-F5344CB8AC3E}">
        <p14:creationId xmlns:p14="http://schemas.microsoft.com/office/powerpoint/2010/main" val="410350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37"/>
          <p:cNvPicPr preferRelativeResize="0"/>
          <p:nvPr/>
        </p:nvPicPr>
        <p:blipFill>
          <a:blip r:embed="rId3">
            <a:alphaModFix/>
          </a:blip>
          <a:stretch>
            <a:fillRect/>
          </a:stretch>
        </p:blipFill>
        <p:spPr>
          <a:xfrm>
            <a:off x="0" y="294675"/>
            <a:ext cx="9144000" cy="5143500"/>
          </a:xfrm>
          <a:prstGeom prst="rect">
            <a:avLst/>
          </a:prstGeom>
          <a:noFill/>
          <a:ln>
            <a:noFill/>
          </a:ln>
        </p:spPr>
      </p:pic>
      <p:sp>
        <p:nvSpPr>
          <p:cNvPr id="32" name="Google Shape;280;p21">
            <a:extLst>
              <a:ext uri="{FF2B5EF4-FFF2-40B4-BE49-F238E27FC236}">
                <a16:creationId xmlns:a16="http://schemas.microsoft.com/office/drawing/2014/main" id="{07F99434-E27A-B44F-B463-229A2BB1C69E}"/>
              </a:ext>
            </a:extLst>
          </p:cNvPr>
          <p:cNvSpPr txBox="1"/>
          <p:nvPr/>
        </p:nvSpPr>
        <p:spPr>
          <a:xfrm>
            <a:off x="1209125" y="294675"/>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DPE Solution Overview</a:t>
            </a:r>
            <a:endParaRPr sz="2400" dirty="0">
              <a:solidFill>
                <a:srgbClr val="02303A"/>
              </a:solidFill>
              <a:latin typeface="Lato"/>
              <a:ea typeface="Lato"/>
              <a:cs typeface="Lato"/>
              <a:sym typeface="Lato"/>
            </a:endParaRPr>
          </a:p>
        </p:txBody>
      </p:sp>
      <p:pic>
        <p:nvPicPr>
          <p:cNvPr id="2" name="Picture 2">
            <a:extLst>
              <a:ext uri="{FF2B5EF4-FFF2-40B4-BE49-F238E27FC236}">
                <a16:creationId xmlns:a16="http://schemas.microsoft.com/office/drawing/2014/main" id="{B73FEB77-6733-A14F-9E6B-9019B8F046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975" y="1208775"/>
            <a:ext cx="807720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15" name="Google Shape;674;p37">
            <a:extLst>
              <a:ext uri="{FF2B5EF4-FFF2-40B4-BE49-F238E27FC236}">
                <a16:creationId xmlns:a16="http://schemas.microsoft.com/office/drawing/2014/main" id="{3F0EFED5-B97A-6449-8D2E-A0A578F09995}"/>
              </a:ext>
            </a:extLst>
          </p:cNvPr>
          <p:cNvPicPr preferRelativeResize="0"/>
          <p:nvPr/>
        </p:nvPicPr>
        <p:blipFill>
          <a:blip r:embed="rId3">
            <a:alphaModFix/>
          </a:blip>
          <a:stretch>
            <a:fillRect/>
          </a:stretch>
        </p:blipFill>
        <p:spPr>
          <a:xfrm>
            <a:off x="0" y="0"/>
            <a:ext cx="9144000" cy="5143500"/>
          </a:xfrm>
          <a:prstGeom prst="rect">
            <a:avLst/>
          </a:prstGeom>
          <a:noFill/>
          <a:ln>
            <a:noFill/>
          </a:ln>
        </p:spPr>
      </p:pic>
      <p:graphicFrame>
        <p:nvGraphicFramePr>
          <p:cNvPr id="19" name="TextBox 9">
            <a:extLst>
              <a:ext uri="{FF2B5EF4-FFF2-40B4-BE49-F238E27FC236}">
                <a16:creationId xmlns:a16="http://schemas.microsoft.com/office/drawing/2014/main" id="{DB634AA4-4695-41C7-8E84-D8AAA99E405A}"/>
              </a:ext>
            </a:extLst>
          </p:cNvPr>
          <p:cNvGraphicFramePr/>
          <p:nvPr/>
        </p:nvGraphicFramePr>
        <p:xfrm>
          <a:off x="380653" y="792602"/>
          <a:ext cx="8520600" cy="341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Google Shape;280;p21">
            <a:extLst>
              <a:ext uri="{FF2B5EF4-FFF2-40B4-BE49-F238E27FC236}">
                <a16:creationId xmlns:a16="http://schemas.microsoft.com/office/drawing/2014/main" id="{B4FF6EEC-ADF4-3646-A0BD-5133343FBFDE}"/>
              </a:ext>
            </a:extLst>
          </p:cNvPr>
          <p:cNvSpPr txBox="1"/>
          <p:nvPr/>
        </p:nvSpPr>
        <p:spPr>
          <a:xfrm>
            <a:off x="1209125" y="294675"/>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DPE Solution Breakdown</a:t>
            </a:r>
            <a:endParaRPr sz="2400" dirty="0">
              <a:solidFill>
                <a:srgbClr val="02303A"/>
              </a:solidFill>
              <a:latin typeface="Lato"/>
              <a:ea typeface="Lato"/>
              <a:cs typeface="Lato"/>
              <a:sym typeface="Lato"/>
            </a:endParaRPr>
          </a:p>
        </p:txBody>
      </p:sp>
      <p:pic>
        <p:nvPicPr>
          <p:cNvPr id="13" name="Graphic 12">
            <a:extLst>
              <a:ext uri="{FF2B5EF4-FFF2-40B4-BE49-F238E27FC236}">
                <a16:creationId xmlns:a16="http://schemas.microsoft.com/office/drawing/2014/main" id="{DFF1A99B-2D59-8E4B-8EA4-1BA47F81F9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047" y="3685306"/>
            <a:ext cx="586563" cy="586563"/>
          </a:xfrm>
          <a:prstGeom prst="rect">
            <a:avLst/>
          </a:prstGeom>
        </p:spPr>
      </p:pic>
      <p:pic>
        <p:nvPicPr>
          <p:cNvPr id="22" name="Graphic 21">
            <a:extLst>
              <a:ext uri="{FF2B5EF4-FFF2-40B4-BE49-F238E27FC236}">
                <a16:creationId xmlns:a16="http://schemas.microsoft.com/office/drawing/2014/main" id="{A41D547D-1A60-4D4D-A12F-1AD9F3D6D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30689" y="3685306"/>
            <a:ext cx="665592" cy="665592"/>
          </a:xfrm>
          <a:prstGeom prst="rect">
            <a:avLst/>
          </a:prstGeom>
        </p:spPr>
      </p:pic>
      <p:pic>
        <p:nvPicPr>
          <p:cNvPr id="24" name="Graphic 23">
            <a:extLst>
              <a:ext uri="{FF2B5EF4-FFF2-40B4-BE49-F238E27FC236}">
                <a16:creationId xmlns:a16="http://schemas.microsoft.com/office/drawing/2014/main" id="{157AA082-77C2-AE4B-9203-0030C30865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9360" y="3685934"/>
            <a:ext cx="592662" cy="585935"/>
          </a:xfrm>
          <a:prstGeom prst="rect">
            <a:avLst/>
          </a:prstGeom>
        </p:spPr>
      </p:pic>
      <p:pic>
        <p:nvPicPr>
          <p:cNvPr id="26" name="Graphic 25">
            <a:extLst>
              <a:ext uri="{FF2B5EF4-FFF2-40B4-BE49-F238E27FC236}">
                <a16:creationId xmlns:a16="http://schemas.microsoft.com/office/drawing/2014/main" id="{C8842C44-7AAA-D140-875F-F3BBC2908D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54743" y="3685305"/>
            <a:ext cx="586563" cy="586563"/>
          </a:xfrm>
          <a:prstGeom prst="rect">
            <a:avLst/>
          </a:prstGeom>
        </p:spPr>
      </p:pic>
      <p:pic>
        <p:nvPicPr>
          <p:cNvPr id="28" name="Graphic 27">
            <a:extLst>
              <a:ext uri="{FF2B5EF4-FFF2-40B4-BE49-F238E27FC236}">
                <a16:creationId xmlns:a16="http://schemas.microsoft.com/office/drawing/2014/main" id="{EBB39E31-323B-1544-B2EB-9E440709D4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75101" y="3685306"/>
            <a:ext cx="586563" cy="586563"/>
          </a:xfrm>
          <a:prstGeom prst="rect">
            <a:avLst/>
          </a:prstGeom>
        </p:spPr>
      </p:pic>
    </p:spTree>
    <p:extLst>
      <p:ext uri="{BB962C8B-B14F-4D97-AF65-F5344CB8AC3E}">
        <p14:creationId xmlns:p14="http://schemas.microsoft.com/office/powerpoint/2010/main" val="353087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pic>
        <p:nvPicPr>
          <p:cNvPr id="184" name="Google Shape;184;p2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185" name="Google Shape;185;p29"/>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6" name="Google Shape;186;p29"/>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187" name="Google Shape;187;p29"/>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rgbClr val="02303A"/>
                </a:solidFill>
                <a:latin typeface="Lato"/>
                <a:ea typeface="Lato"/>
                <a:cs typeface="Lato"/>
                <a:sym typeface="Lato"/>
              </a:rPr>
              <a:t>Very fast feedback </a:t>
            </a:r>
            <a:r>
              <a:rPr lang="en" sz="2400" i="1" dirty="0">
                <a:solidFill>
                  <a:srgbClr val="02303A"/>
                </a:solidFill>
                <a:latin typeface="Lato"/>
                <a:ea typeface="Lato"/>
                <a:cs typeface="Lato"/>
                <a:sym typeface="Lato"/>
              </a:rPr>
              <a:t>cycles are important</a:t>
            </a:r>
            <a:endParaRPr sz="2400" i="1" dirty="0">
              <a:solidFill>
                <a:srgbClr val="02303A"/>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3" name="Google Shape;193;p3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194" name="Google Shape;194;p30"/>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Faster builds improve the creative flow</a:t>
            </a:r>
            <a:endParaRPr sz="2400" dirty="0">
              <a:solidFill>
                <a:srgbClr val="02303A"/>
              </a:solidFill>
              <a:latin typeface="Lato"/>
              <a:ea typeface="Lato"/>
              <a:cs typeface="Lato"/>
              <a:sym typeface="Lato"/>
            </a:endParaRPr>
          </a:p>
        </p:txBody>
      </p:sp>
      <p:graphicFrame>
        <p:nvGraphicFramePr>
          <p:cNvPr id="195" name="Google Shape;195;p30"/>
          <p:cNvGraphicFramePr/>
          <p:nvPr/>
        </p:nvGraphicFramePr>
        <p:xfrm>
          <a:off x="2467250" y="1226325"/>
          <a:ext cx="4699400" cy="1954025"/>
        </p:xfrm>
        <a:graphic>
          <a:graphicData uri="http://schemas.openxmlformats.org/drawingml/2006/table">
            <a:tbl>
              <a:tblPr>
                <a:noFill/>
                <a:tableStyleId>{68AF106C-BB0E-483E-A54C-972B2637C570}</a:tableStyleId>
              </a:tblPr>
              <a:tblGrid>
                <a:gridCol w="2459425">
                  <a:extLst>
                    <a:ext uri="{9D8B030D-6E8A-4147-A177-3AD203B41FA5}">
                      <a16:colId xmlns:a16="http://schemas.microsoft.com/office/drawing/2014/main" val="20000"/>
                    </a:ext>
                  </a:extLst>
                </a:gridCol>
                <a:gridCol w="1049875">
                  <a:extLst>
                    <a:ext uri="{9D8B030D-6E8A-4147-A177-3AD203B41FA5}">
                      <a16:colId xmlns:a16="http://schemas.microsoft.com/office/drawing/2014/main" val="20001"/>
                    </a:ext>
                  </a:extLst>
                </a:gridCol>
                <a:gridCol w="1190100">
                  <a:extLst>
                    <a:ext uri="{9D8B030D-6E8A-4147-A177-3AD203B41FA5}">
                      <a16:colId xmlns:a16="http://schemas.microsoft.com/office/drawing/2014/main" val="20002"/>
                    </a:ext>
                  </a:extLst>
                </a:gridCol>
              </a:tblGrid>
              <a:tr h="487250">
                <a:tc>
                  <a:txBody>
                    <a:bodyPr/>
                    <a:lstStyle/>
                    <a:p>
                      <a:pPr marL="0" lvl="0" indent="0" algn="l" rtl="0">
                        <a:spcBef>
                          <a:spcPts val="0"/>
                        </a:spcBef>
                        <a:spcAft>
                          <a:spcPts val="0"/>
                        </a:spcAft>
                        <a:buNone/>
                      </a:pP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b="1">
                          <a:solidFill>
                            <a:srgbClr val="02303A"/>
                          </a:solidFill>
                          <a:latin typeface="Lato"/>
                          <a:ea typeface="Lato"/>
                          <a:cs typeface="Lato"/>
                          <a:sym typeface="Lato"/>
                        </a:rPr>
                        <a:t>Team 1</a:t>
                      </a: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b="1">
                          <a:solidFill>
                            <a:srgbClr val="02303A"/>
                          </a:solidFill>
                          <a:latin typeface="Lato"/>
                          <a:ea typeface="Lato"/>
                          <a:cs typeface="Lato"/>
                          <a:sym typeface="Lato"/>
                        </a:rPr>
                        <a:t>Team 2</a:t>
                      </a: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0"/>
                  </a:ext>
                </a:extLst>
              </a:tr>
              <a:tr h="487250">
                <a:tc>
                  <a:txBody>
                    <a:bodyPr/>
                    <a:lstStyle/>
                    <a:p>
                      <a:pPr marL="0" lvl="0" indent="0" algn="l" rtl="0">
                        <a:spcBef>
                          <a:spcPts val="0"/>
                        </a:spcBef>
                        <a:spcAft>
                          <a:spcPts val="0"/>
                        </a:spcAft>
                        <a:buNone/>
                      </a:pPr>
                      <a:r>
                        <a:rPr lang="en" sz="1800" dirty="0">
                          <a:solidFill>
                            <a:srgbClr val="02303A"/>
                          </a:solidFill>
                          <a:latin typeface="Lato"/>
                          <a:ea typeface="Lato"/>
                          <a:cs typeface="Lato"/>
                          <a:sym typeface="Lato"/>
                        </a:rPr>
                        <a:t>No. of Devs</a:t>
                      </a:r>
                      <a:endParaRPr sz="1800" dirty="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11</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6</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lvl="0" indent="0" algn="l" rtl="0">
                        <a:spcBef>
                          <a:spcPts val="0"/>
                        </a:spcBef>
                        <a:spcAft>
                          <a:spcPts val="0"/>
                        </a:spcAft>
                        <a:buNone/>
                      </a:pPr>
                      <a:r>
                        <a:rPr lang="en" sz="1800">
                          <a:solidFill>
                            <a:srgbClr val="02303A"/>
                          </a:solidFill>
                          <a:latin typeface="Lato"/>
                          <a:ea typeface="Lato"/>
                          <a:cs typeface="Lato"/>
                          <a:sym typeface="Lato"/>
                        </a:rPr>
                        <a:t>Build Time</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4 mins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1 mins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2"/>
                  </a:ext>
                </a:extLst>
              </a:tr>
              <a:tr h="492275">
                <a:tc>
                  <a:txBody>
                    <a:bodyPr/>
                    <a:lstStyle/>
                    <a:p>
                      <a:pPr marL="0" lvl="0" indent="0" algn="l" rtl="0">
                        <a:spcBef>
                          <a:spcPts val="0"/>
                        </a:spcBef>
                        <a:spcAft>
                          <a:spcPts val="0"/>
                        </a:spcAft>
                        <a:buNone/>
                      </a:pPr>
                      <a:r>
                        <a:rPr lang="en" sz="1800">
                          <a:solidFill>
                            <a:srgbClr val="02303A"/>
                          </a:solidFill>
                          <a:latin typeface="Lato"/>
                          <a:ea typeface="Lato"/>
                          <a:cs typeface="Lato"/>
                          <a:sym typeface="Lato"/>
                        </a:rPr>
                        <a:t>No. of local builds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850</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dirty="0">
                          <a:solidFill>
                            <a:srgbClr val="02303A"/>
                          </a:solidFill>
                          <a:latin typeface="Lato"/>
                          <a:ea typeface="Lato"/>
                          <a:cs typeface="Lato"/>
                          <a:sym typeface="Lato"/>
                        </a:rPr>
                        <a:t>1010</a:t>
                      </a:r>
                      <a:endParaRPr sz="1800" dirty="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6" name="Google Shape;196;p30"/>
          <p:cNvSpPr txBox="1"/>
          <p:nvPr/>
        </p:nvSpPr>
        <p:spPr>
          <a:xfrm>
            <a:off x="1408125" y="3511775"/>
            <a:ext cx="7144200" cy="12861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faster the feedback is, the more often </a:t>
            </a:r>
            <a:r>
              <a:rPr lang="en" sz="1300" dirty="0" err="1">
                <a:solidFill>
                  <a:srgbClr val="02303A"/>
                </a:solidFill>
                <a:latin typeface="Lato"/>
                <a:ea typeface="Lato"/>
                <a:cs typeface="Lato"/>
                <a:sym typeface="Lato"/>
              </a:rPr>
              <a:t>devs</a:t>
            </a:r>
            <a:r>
              <a:rPr lang="en" sz="1300" dirty="0">
                <a:solidFill>
                  <a:srgbClr val="02303A"/>
                </a:solidFill>
                <a:latin typeface="Lato"/>
                <a:ea typeface="Lato"/>
                <a:cs typeface="Lato"/>
                <a:sym typeface="Lato"/>
              </a:rPr>
              <a:t> ask for feedback</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more often they ask for feedback, the more they can refine their work</a:t>
            </a:r>
            <a:endParaRPr sz="1300" dirty="0">
              <a:solidFill>
                <a:srgbClr val="02303A"/>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0" y="206734"/>
            <a:ext cx="9144000" cy="5143500"/>
          </a:xfrm>
          <a:prstGeom prst="rect">
            <a:avLst/>
          </a:prstGeom>
          <a:noFill/>
          <a:ln>
            <a:noFill/>
          </a:ln>
        </p:spPr>
      </p:pic>
      <p:pic>
        <p:nvPicPr>
          <p:cNvPr id="202" name="Google Shape;202;p3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03" name="Google Shape;203;p31"/>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Builds that are faster than 10 mins cause significant waiting time</a:t>
            </a:r>
            <a:endParaRPr sz="2400" dirty="0">
              <a:solidFill>
                <a:srgbClr val="02303A"/>
              </a:solidFill>
              <a:latin typeface="Lato"/>
              <a:ea typeface="Lato"/>
              <a:cs typeface="Lato"/>
              <a:sym typeface="Lato"/>
            </a:endParaRPr>
          </a:p>
        </p:txBody>
      </p:sp>
      <p:sp>
        <p:nvSpPr>
          <p:cNvPr id="204" name="Google Shape;204;p31"/>
          <p:cNvSpPr txBox="1"/>
          <p:nvPr/>
        </p:nvSpPr>
        <p:spPr>
          <a:xfrm>
            <a:off x="1414700" y="1475400"/>
            <a:ext cx="7144200" cy="7251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Slower builds means </a:t>
            </a:r>
            <a:r>
              <a:rPr lang="en" sz="1300" b="1" dirty="0">
                <a:solidFill>
                  <a:srgbClr val="02303A"/>
                </a:solidFill>
                <a:latin typeface="Lato"/>
                <a:ea typeface="Lato"/>
                <a:cs typeface="Lato"/>
                <a:sym typeface="Lato"/>
              </a:rPr>
              <a:t>developers are often context-switching while </a:t>
            </a:r>
            <a:r>
              <a:rPr lang="en" sz="1300" dirty="0">
                <a:solidFill>
                  <a:srgbClr val="02303A"/>
                </a:solidFill>
                <a:latin typeface="Lato"/>
                <a:ea typeface="Lato"/>
                <a:cs typeface="Lato"/>
                <a:sym typeface="Lato"/>
              </a:rPr>
              <a:t>build and tests finish</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aggregated </a:t>
            </a:r>
            <a:r>
              <a:rPr lang="en" sz="1300" b="1" dirty="0">
                <a:solidFill>
                  <a:srgbClr val="02303A"/>
                </a:solidFill>
                <a:latin typeface="Lato"/>
                <a:ea typeface="Lato"/>
                <a:cs typeface="Lato"/>
                <a:sym typeface="Lato"/>
              </a:rPr>
              <a:t>cost of waiting is surprisingly high </a:t>
            </a:r>
            <a:r>
              <a:rPr lang="en" sz="1300" dirty="0">
                <a:solidFill>
                  <a:srgbClr val="02303A"/>
                </a:solidFill>
                <a:latin typeface="Lato"/>
                <a:ea typeface="Lato"/>
                <a:cs typeface="Lato"/>
                <a:sym typeface="Lato"/>
              </a:rPr>
              <a:t>even for faster cycles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Even </a:t>
            </a:r>
            <a:r>
              <a:rPr lang="en" sz="1300" b="1" dirty="0">
                <a:solidFill>
                  <a:srgbClr val="02303A"/>
                </a:solidFill>
                <a:latin typeface="Lato"/>
                <a:ea typeface="Lato"/>
                <a:cs typeface="Lato"/>
                <a:sym typeface="Lato"/>
              </a:rPr>
              <a:t>moderate improvements are worthwhile </a:t>
            </a:r>
            <a:r>
              <a:rPr lang="en" sz="1300" dirty="0">
                <a:solidFill>
                  <a:srgbClr val="02303A"/>
                </a:solidFill>
                <a:latin typeface="Lato"/>
                <a:ea typeface="Lato"/>
                <a:cs typeface="Lato"/>
                <a:sym typeface="Lato"/>
              </a:rPr>
              <a:t>at scale to reduce idle time</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A </a:t>
            </a:r>
            <a:r>
              <a:rPr lang="en" sz="1300" b="1" dirty="0">
                <a:solidFill>
                  <a:srgbClr val="02303A"/>
                </a:solidFill>
                <a:latin typeface="Lato"/>
                <a:ea typeface="Lato"/>
                <a:cs typeface="Lato"/>
                <a:sym typeface="Lato"/>
              </a:rPr>
              <a:t>unreliable toolchain </a:t>
            </a:r>
            <a:r>
              <a:rPr lang="en" sz="1300" dirty="0">
                <a:solidFill>
                  <a:srgbClr val="02303A"/>
                </a:solidFill>
                <a:latin typeface="Lato"/>
                <a:ea typeface="Lato"/>
                <a:cs typeface="Lato"/>
                <a:sym typeface="Lato"/>
              </a:rPr>
              <a:t>substantially increases waiting time!</a:t>
            </a: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0"/>
              </a:spcAft>
              <a:buNone/>
            </a:pP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graphicFrame>
        <p:nvGraphicFramePr>
          <p:cNvPr id="205" name="Google Shape;205;p31"/>
          <p:cNvGraphicFramePr/>
          <p:nvPr/>
        </p:nvGraphicFramePr>
        <p:xfrm>
          <a:off x="1414700" y="3145075"/>
          <a:ext cx="7100400" cy="1461750"/>
        </p:xfrm>
        <a:graphic>
          <a:graphicData uri="http://schemas.openxmlformats.org/drawingml/2006/table">
            <a:tbl>
              <a:tblPr>
                <a:noFill/>
                <a:tableStyleId>{68AF106C-BB0E-483E-A54C-972B2637C570}</a:tableStyleId>
              </a:tblPr>
              <a:tblGrid>
                <a:gridCol w="1066500">
                  <a:extLst>
                    <a:ext uri="{9D8B030D-6E8A-4147-A177-3AD203B41FA5}">
                      <a16:colId xmlns:a16="http://schemas.microsoft.com/office/drawing/2014/main" val="20000"/>
                    </a:ext>
                  </a:extLst>
                </a:gridCol>
                <a:gridCol w="1925000">
                  <a:extLst>
                    <a:ext uri="{9D8B030D-6E8A-4147-A177-3AD203B41FA5}">
                      <a16:colId xmlns:a16="http://schemas.microsoft.com/office/drawing/2014/main" val="20001"/>
                    </a:ext>
                  </a:extLst>
                </a:gridCol>
                <a:gridCol w="1042700">
                  <a:extLst>
                    <a:ext uri="{9D8B030D-6E8A-4147-A177-3AD203B41FA5}">
                      <a16:colId xmlns:a16="http://schemas.microsoft.com/office/drawing/2014/main" val="20002"/>
                    </a:ext>
                  </a:extLst>
                </a:gridCol>
                <a:gridCol w="1555125">
                  <a:extLst>
                    <a:ext uri="{9D8B030D-6E8A-4147-A177-3AD203B41FA5}">
                      <a16:colId xmlns:a16="http://schemas.microsoft.com/office/drawing/2014/main" val="20003"/>
                    </a:ext>
                  </a:extLst>
                </a:gridCol>
                <a:gridCol w="1511075">
                  <a:extLst>
                    <a:ext uri="{9D8B030D-6E8A-4147-A177-3AD203B41FA5}">
                      <a16:colId xmlns:a16="http://schemas.microsoft.com/office/drawing/2014/main" val="20004"/>
                    </a:ext>
                  </a:extLst>
                </a:gridCol>
              </a:tblGrid>
              <a:tr h="487250">
                <a:tc>
                  <a:txBody>
                    <a:bodyPr/>
                    <a:lstStyle/>
                    <a:p>
                      <a:pPr marL="0" lvl="0" indent="0" algn="l" rtl="0">
                        <a:spcBef>
                          <a:spcPts val="0"/>
                        </a:spcBef>
                        <a:spcAft>
                          <a:spcPts val="0"/>
                        </a:spcAft>
                        <a:buNone/>
                      </a:pPr>
                      <a:r>
                        <a:rPr lang="en" b="1">
                          <a:solidFill>
                            <a:srgbClr val="02303A"/>
                          </a:solidFill>
                          <a:latin typeface="Lato"/>
                          <a:ea typeface="Lato"/>
                          <a:cs typeface="Lato"/>
                          <a:sym typeface="Lato"/>
                        </a:rPr>
                        <a:t>No of devs</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b="1">
                          <a:solidFill>
                            <a:srgbClr val="02303A"/>
                          </a:solidFill>
                          <a:latin typeface="Lato"/>
                          <a:ea typeface="Lato"/>
                          <a:cs typeface="Lato"/>
                          <a:sym typeface="Lato"/>
                        </a:rPr>
                        <a:t>Local builds per week</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Build Time</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Build Time w. GE</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Savings per year</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0"/>
                  </a:ext>
                </a:extLst>
              </a:tr>
              <a:tr h="487250">
                <a:tc>
                  <a:txBody>
                    <a:bodyPr/>
                    <a:lstStyle/>
                    <a:p>
                      <a:pPr marL="0" lvl="0" indent="0" algn="ctr" rtl="0">
                        <a:spcBef>
                          <a:spcPts val="0"/>
                        </a:spcBef>
                        <a:spcAft>
                          <a:spcPts val="0"/>
                        </a:spcAft>
                        <a:buNone/>
                      </a:pPr>
                      <a:r>
                        <a:rPr lang="en">
                          <a:solidFill>
                            <a:srgbClr val="02303A"/>
                          </a:solidFill>
                          <a:latin typeface="Lato"/>
                          <a:ea typeface="Lato"/>
                          <a:cs typeface="Lato"/>
                          <a:sym typeface="Lato"/>
                        </a:rPr>
                        <a:t>6</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1010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02303A"/>
                          </a:solidFill>
                          <a:latin typeface="Lato"/>
                          <a:ea typeface="Lato"/>
                          <a:cs typeface="Lato"/>
                          <a:sym typeface="Lato"/>
                        </a:rPr>
                        <a:t>1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0.6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44 days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lvl="0" indent="0" algn="ctr" rtl="0">
                        <a:spcBef>
                          <a:spcPts val="0"/>
                        </a:spcBef>
                        <a:spcAft>
                          <a:spcPts val="0"/>
                        </a:spcAft>
                        <a:buNone/>
                      </a:pPr>
                      <a:r>
                        <a:rPr lang="en">
                          <a:solidFill>
                            <a:srgbClr val="02303A"/>
                          </a:solidFill>
                          <a:latin typeface="Lato"/>
                          <a:ea typeface="Lato"/>
                          <a:cs typeface="Lato"/>
                          <a:sym typeface="Lato"/>
                        </a:rPr>
                        <a:t>100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12000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9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5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5200 days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sp>
        <p:nvSpPr>
          <p:cNvPr id="70" name="Google Shape;70;p2"/>
          <p:cNvSpPr/>
          <p:nvPr/>
        </p:nvSpPr>
        <p:spPr>
          <a:xfrm>
            <a:off x="5677500" y="-25"/>
            <a:ext cx="3466500" cy="5143500"/>
          </a:xfrm>
          <a:prstGeom prst="rect">
            <a:avLst/>
          </a:prstGeom>
          <a:solidFill>
            <a:srgbClr val="02303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 name="Google Shape;71;p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pic>
        <p:nvPicPr>
          <p:cNvPr id="72" name="Google Shape;72;p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313334" y="1366378"/>
            <a:ext cx="2194852" cy="2410749"/>
          </a:xfrm>
          <a:prstGeom prst="rect">
            <a:avLst/>
          </a:prstGeom>
          <a:noFill/>
          <a:ln>
            <a:noFill/>
          </a:ln>
        </p:spPr>
      </p:pic>
      <p:pic>
        <p:nvPicPr>
          <p:cNvPr id="73" name="Google Shape;73;p2" descr="A person smiling for the camera&#10;&#10;Description automatically generated with medium confidence"/>
          <p:cNvPicPr preferRelativeResize="0"/>
          <p:nvPr/>
        </p:nvPicPr>
        <p:blipFill rotWithShape="1">
          <a:blip r:embed="rId5">
            <a:alphaModFix/>
          </a:blip>
          <a:srcRect/>
          <a:stretch/>
        </p:blipFill>
        <p:spPr>
          <a:xfrm>
            <a:off x="609005" y="1236388"/>
            <a:ext cx="1692835" cy="1692835"/>
          </a:xfrm>
          <a:prstGeom prst="rect">
            <a:avLst/>
          </a:prstGeom>
          <a:noFill/>
          <a:ln>
            <a:noFill/>
          </a:ln>
        </p:spPr>
      </p:pic>
      <p:sp>
        <p:nvSpPr>
          <p:cNvPr id="74" name="Google Shape;74;p2"/>
          <p:cNvSpPr/>
          <p:nvPr/>
        </p:nvSpPr>
        <p:spPr>
          <a:xfrm>
            <a:off x="59544" y="681316"/>
            <a:ext cx="2791759" cy="2743200"/>
          </a:xfrm>
          <a:prstGeom prst="donut">
            <a:avLst>
              <a:gd name="adj" fmla="val 20641"/>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5" name="Google Shape;75;p2"/>
          <p:cNvSpPr txBox="1"/>
          <p:nvPr/>
        </p:nvSpPr>
        <p:spPr>
          <a:xfrm>
            <a:off x="489850" y="393750"/>
            <a:ext cx="5026200" cy="7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Your Speaker</a:t>
            </a:r>
            <a:endParaRPr sz="2400" b="0" i="0" u="none" strike="noStrike" cap="none">
              <a:solidFill>
                <a:srgbClr val="02303A"/>
              </a:solidFill>
              <a:latin typeface="Lato"/>
              <a:ea typeface="Lato"/>
              <a:cs typeface="Lato"/>
              <a:sym typeface="Lato"/>
            </a:endParaRPr>
          </a:p>
        </p:txBody>
      </p:sp>
      <p:sp>
        <p:nvSpPr>
          <p:cNvPr id="76" name="Google Shape;76;p2"/>
          <p:cNvSpPr txBox="1"/>
          <p:nvPr/>
        </p:nvSpPr>
        <p:spPr>
          <a:xfrm>
            <a:off x="2463290" y="1396216"/>
            <a:ext cx="2693366"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libri"/>
                <a:ea typeface="Calibri"/>
                <a:cs typeface="Calibri"/>
                <a:sym typeface="Calibri"/>
              </a:rPr>
              <a:t>Justin Reock</a:t>
            </a: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Chief Evangelist and Field CTO</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Gradle Enterprise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77" name="Google Shape;77;p2"/>
          <p:cNvSpPr/>
          <p:nvPr/>
        </p:nvSpPr>
        <p:spPr>
          <a:xfrm>
            <a:off x="635814" y="3015666"/>
            <a:ext cx="4687300"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22222"/>
                </a:solidFill>
                <a:latin typeface="Calibri"/>
                <a:ea typeface="Calibri"/>
                <a:cs typeface="Calibri"/>
                <a:sym typeface="Calibri"/>
              </a:rPr>
              <a:t>Justin has over 20 years of experience working in various software roles including JEE work. He is an outspoken free software evangelist, delivering enterprise solutions, technical leadership, various publications and community education on databases, architectures, and integration projects.</a:t>
            </a:r>
            <a:endParaRPr sz="1400" b="0" i="0" u="none" strike="noStrike" cap="none" dirty="0">
              <a:solidFill>
                <a:srgbClr val="000000"/>
              </a:solidFill>
              <a:latin typeface="Calibri"/>
              <a:ea typeface="Calibri"/>
              <a:cs typeface="Calibri"/>
              <a:sym typeface="Calibri"/>
            </a:endParaRPr>
          </a:p>
        </p:txBody>
      </p:sp>
      <p:sp>
        <p:nvSpPr>
          <p:cNvPr id="78" name="Google Shape;78;p2"/>
          <p:cNvSpPr/>
          <p:nvPr/>
        </p:nvSpPr>
        <p:spPr>
          <a:xfrm>
            <a:off x="963498" y="4450665"/>
            <a:ext cx="12234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@justinreock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9" name="Google Shape;79;p2" descr="Linkedin - Free social media icons"/>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695437" y="4450665"/>
            <a:ext cx="268061" cy="268061"/>
          </a:xfrm>
          <a:prstGeom prst="rect">
            <a:avLst/>
          </a:prstGeom>
          <a:noFill/>
          <a:ln>
            <a:noFill/>
          </a:ln>
        </p:spPr>
      </p:pic>
      <p:pic>
        <p:nvPicPr>
          <p:cNvPr id="80" name="Google Shape;80;p2"/>
          <p:cNvPicPr preferRelativeResize="0"/>
          <p:nvPr/>
        </p:nvPicPr>
        <p:blipFill rotWithShape="1">
          <a:blip r:embed="rId8">
            <a:alphaModFix/>
          </a:blip>
          <a:srcRect/>
          <a:stretch/>
        </p:blipFill>
        <p:spPr>
          <a:xfrm>
            <a:off x="6197589" y="1061448"/>
            <a:ext cx="2426321" cy="30086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3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267" name="Google Shape;267;p39"/>
          <p:cNvPicPr preferRelativeResize="0"/>
          <p:nvPr/>
        </p:nvPicPr>
        <p:blipFill>
          <a:blip r:embed="rId4">
            <a:alphaModFix/>
          </a:blip>
          <a:stretch>
            <a:fillRect/>
          </a:stretch>
        </p:blipFill>
        <p:spPr>
          <a:xfrm>
            <a:off x="0" y="0"/>
            <a:ext cx="9144000" cy="5143500"/>
          </a:xfrm>
          <a:prstGeom prst="rect">
            <a:avLst/>
          </a:prstGeom>
          <a:noFill/>
          <a:ln>
            <a:noFill/>
          </a:ln>
        </p:spPr>
      </p:pic>
      <p:sp>
        <p:nvSpPr>
          <p:cNvPr id="268" name="Google Shape;268;p39"/>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269" name="Google Shape;269;p39"/>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rgbClr val="02303A"/>
                </a:solidFill>
                <a:latin typeface="Lato" panose="020F0502020204030203" pitchFamily="34" charset="77"/>
                <a:ea typeface="Lato"/>
                <a:cs typeface="Lato"/>
                <a:sym typeface="Lato"/>
              </a:rPr>
              <a:t>Build caching is a tool </a:t>
            </a:r>
            <a:r>
              <a:rPr lang="en" sz="2400" i="1" dirty="0">
                <a:solidFill>
                  <a:srgbClr val="02303A"/>
                </a:solidFill>
                <a:latin typeface="Lato" panose="020F0502020204030203" pitchFamily="34" charset="77"/>
                <a:ea typeface="Lato"/>
                <a:cs typeface="Lato"/>
                <a:sym typeface="Lato"/>
              </a:rPr>
              <a:t>for very fast feedback cycles</a:t>
            </a:r>
            <a:endParaRPr sz="2400" i="1" dirty="0">
              <a:solidFill>
                <a:srgbClr val="02303A"/>
              </a:solidFill>
              <a:latin typeface="Lato" panose="020F0502020204030203" pitchFamily="34" charset="77"/>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7" name="Google Shape;127;p6"/>
          <p:cNvSpPr txBox="1"/>
          <p:nvPr/>
        </p:nvSpPr>
        <p:spPr>
          <a:xfrm>
            <a:off x="1619850" y="36490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Build Caching</a:t>
            </a:r>
            <a:endParaRPr sz="2400" b="0" i="0" u="none" strike="noStrike" cap="none">
              <a:solidFill>
                <a:srgbClr val="02303A"/>
              </a:solidFill>
              <a:latin typeface="Lato"/>
              <a:ea typeface="Lato"/>
              <a:cs typeface="Lato"/>
              <a:sym typeface="Lato"/>
            </a:endParaRPr>
          </a:p>
        </p:txBody>
      </p:sp>
      <p:sp>
        <p:nvSpPr>
          <p:cNvPr id="128" name="Google Shape;128;p6"/>
          <p:cNvSpPr txBox="1"/>
          <p:nvPr/>
        </p:nvSpPr>
        <p:spPr>
          <a:xfrm>
            <a:off x="1316801" y="1233640"/>
            <a:ext cx="5083999"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Introduced to the Java world by Gradle in 2017.</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Available for Maven and Gradle, can support both </a:t>
            </a:r>
            <a:r>
              <a:rPr lang="en-US" sz="1300" b="1" i="0" u="none" strike="noStrike" cap="none" dirty="0">
                <a:solidFill>
                  <a:srgbClr val="02303A"/>
                </a:solidFill>
                <a:latin typeface="Lato"/>
                <a:ea typeface="Lato"/>
                <a:cs typeface="Lato"/>
                <a:sym typeface="Lato"/>
              </a:rPr>
              <a:t>user local and remote caching</a:t>
            </a:r>
            <a:r>
              <a:rPr lang="en-US" sz="1300" b="0" i="0" u="none" strike="noStrike" cap="none" dirty="0">
                <a:solidFill>
                  <a:srgbClr val="02303A"/>
                </a:solidFill>
                <a:latin typeface="Lato"/>
                <a:ea typeface="Lato"/>
                <a:cs typeface="Lato"/>
                <a:sym typeface="Lato"/>
              </a:rPr>
              <a:t> for distributed teams</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Build caches are </a:t>
            </a:r>
            <a:r>
              <a:rPr lang="en-US" sz="1300" b="1" i="0" u="none" strike="noStrike" cap="none" dirty="0">
                <a:solidFill>
                  <a:srgbClr val="02303A"/>
                </a:solidFill>
                <a:latin typeface="Lato"/>
                <a:ea typeface="Lato"/>
                <a:cs typeface="Lato"/>
                <a:sym typeface="Lato"/>
              </a:rPr>
              <a:t>complementary to dependency caches</a:t>
            </a:r>
            <a:r>
              <a:rPr lang="en-US" sz="1300" b="0" i="0" u="none" strike="noStrike" cap="none" dirty="0">
                <a:solidFill>
                  <a:srgbClr val="02303A"/>
                </a:solidFill>
                <a:latin typeface="Lato"/>
                <a:ea typeface="Lato"/>
                <a:cs typeface="Lato"/>
                <a:sym typeface="Lato"/>
              </a:rPr>
              <a:t>, not mutually exclusive:</a:t>
            </a:r>
            <a:endParaRPr sz="1300" b="0"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dependency cache caches </a:t>
            </a:r>
            <a:r>
              <a:rPr lang="en-US" sz="1300" b="1" i="0" u="none" strike="noStrike" cap="none" dirty="0">
                <a:solidFill>
                  <a:srgbClr val="02303A"/>
                </a:solidFill>
                <a:latin typeface="Lato"/>
                <a:ea typeface="Lato"/>
                <a:cs typeface="Lato"/>
                <a:sym typeface="Lato"/>
              </a:rPr>
              <a:t>fully compiled dependencies</a:t>
            </a:r>
            <a:endParaRPr sz="1300" b="1"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build cache accelerates </a:t>
            </a:r>
            <a:r>
              <a:rPr lang="en-US" sz="1300" b="1" i="0" u="none" strike="noStrike" cap="none" dirty="0">
                <a:solidFill>
                  <a:srgbClr val="02303A"/>
                </a:solidFill>
                <a:latin typeface="Lato"/>
                <a:ea typeface="Lato"/>
                <a:cs typeface="Lato"/>
                <a:sym typeface="Lato"/>
              </a:rPr>
              <a:t>building a single source repository</a:t>
            </a:r>
            <a:endParaRPr sz="1300" b="1"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build cache caches build actions (e.g. Gradle tasks or Maven goals)</a:t>
            </a:r>
            <a:endParaRPr sz="1300" b="0" i="0" u="none" strike="noStrike" cap="none" dirty="0">
              <a:solidFill>
                <a:srgbClr val="02303A"/>
              </a:solidFill>
              <a:latin typeface="Lato"/>
              <a:ea typeface="Lato"/>
              <a:cs typeface="Lato"/>
              <a:sym typeface="Lato"/>
            </a:endParaRPr>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 name="Picture 1">
            <a:extLst>
              <a:ext uri="{FF2B5EF4-FFF2-40B4-BE49-F238E27FC236}">
                <a16:creationId xmlns:a16="http://schemas.microsoft.com/office/drawing/2014/main" id="{4174A11E-BE01-AC44-85F2-D0F7EFA91CFC}"/>
              </a:ext>
            </a:extLst>
          </p:cNvPr>
          <p:cNvPicPr>
            <a:picLocks noChangeAspect="1"/>
          </p:cNvPicPr>
          <p:nvPr/>
        </p:nvPicPr>
        <p:blipFill>
          <a:blip r:embed="rId4"/>
          <a:stretch>
            <a:fillRect/>
          </a:stretch>
        </p:blipFill>
        <p:spPr>
          <a:xfrm>
            <a:off x="6310139" y="1296852"/>
            <a:ext cx="2284193" cy="254979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83" name="Google Shape;283;p4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84" name="Google Shape;284;p41"/>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2303A"/>
                </a:solidFill>
                <a:latin typeface="Lato"/>
                <a:ea typeface="Lato"/>
                <a:cs typeface="Lato"/>
                <a:sym typeface="Lato"/>
              </a:rPr>
              <a:t>Build Caching</a:t>
            </a:r>
            <a:endParaRPr sz="2400">
              <a:solidFill>
                <a:srgbClr val="02303A"/>
              </a:solidFill>
              <a:latin typeface="Lato"/>
              <a:ea typeface="Lato"/>
              <a:cs typeface="Lato"/>
              <a:sym typeface="Lato"/>
            </a:endParaRPr>
          </a:p>
          <a:p>
            <a:pPr marL="0" lvl="0" indent="0" algn="l" rtl="0">
              <a:spcBef>
                <a:spcPts val="0"/>
              </a:spcBef>
              <a:spcAft>
                <a:spcPts val="0"/>
              </a:spcAft>
              <a:buNone/>
            </a:pPr>
            <a:endParaRPr sz="2400">
              <a:solidFill>
                <a:srgbClr val="02303A"/>
              </a:solidFill>
              <a:latin typeface="Lato"/>
              <a:ea typeface="Lato"/>
              <a:cs typeface="Lato"/>
              <a:sym typeface="Lato"/>
            </a:endParaRPr>
          </a:p>
        </p:txBody>
      </p:sp>
      <p:sp>
        <p:nvSpPr>
          <p:cNvPr id="285" name="Google Shape;285;p41"/>
          <p:cNvSpPr txBox="1"/>
          <p:nvPr/>
        </p:nvSpPr>
        <p:spPr>
          <a:xfrm>
            <a:off x="1244850" y="3908900"/>
            <a:ext cx="7144200" cy="72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02303A"/>
                </a:solidFill>
                <a:latin typeface="Lato"/>
                <a:ea typeface="Lato"/>
                <a:cs typeface="Lato"/>
                <a:sym typeface="Lato"/>
              </a:rPr>
              <a:t>When the inputs have not changed, the </a:t>
            </a:r>
            <a:r>
              <a:rPr lang="en" b="1" dirty="0">
                <a:solidFill>
                  <a:srgbClr val="02303A"/>
                </a:solidFill>
                <a:latin typeface="Lato"/>
                <a:ea typeface="Lato"/>
                <a:cs typeface="Lato"/>
                <a:sym typeface="Lato"/>
              </a:rPr>
              <a:t>outputs can be reused </a:t>
            </a:r>
            <a:r>
              <a:rPr lang="en" dirty="0">
                <a:solidFill>
                  <a:srgbClr val="02303A"/>
                </a:solidFill>
                <a:latin typeface="Lato"/>
                <a:ea typeface="Lato"/>
                <a:cs typeface="Lato"/>
                <a:sym typeface="Lato"/>
              </a:rPr>
              <a:t>from a previous run.</a:t>
            </a:r>
            <a:endParaRPr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pic>
        <p:nvPicPr>
          <p:cNvPr id="286" name="Google Shape;286;p41"/>
          <p:cNvPicPr preferRelativeResize="0"/>
          <p:nvPr/>
        </p:nvPicPr>
        <p:blipFill>
          <a:blip r:embed="rId5">
            <a:alphaModFix/>
          </a:blip>
          <a:stretch>
            <a:fillRect/>
          </a:stretch>
        </p:blipFill>
        <p:spPr>
          <a:xfrm>
            <a:off x="1184062" y="1453048"/>
            <a:ext cx="7561678" cy="2237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9" name="Google Shape;149;p8"/>
          <p:cNvSpPr txBox="1"/>
          <p:nvPr/>
        </p:nvSpPr>
        <p:spPr>
          <a:xfrm>
            <a:off x="2259975" y="27505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Local &amp; Remote Caching</a:t>
            </a:r>
            <a:endParaRPr sz="2400" b="0" i="0" u="none" strike="noStrike" cap="none">
              <a:solidFill>
                <a:srgbClr val="02303A"/>
              </a:solidFill>
              <a:latin typeface="Lato"/>
              <a:ea typeface="Lato"/>
              <a:cs typeface="Lato"/>
              <a:sym typeface="Lato"/>
            </a:endParaRPr>
          </a:p>
        </p:txBody>
      </p:sp>
      <p:sp>
        <p:nvSpPr>
          <p:cNvPr id="150" name="Google Shape;150;p8"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51" name="Google Shape;151;p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212526" y="575649"/>
            <a:ext cx="6718947" cy="4297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5" name="Google Shape;165;p10"/>
          <p:cNvSpPr txBox="1"/>
          <p:nvPr/>
        </p:nvSpPr>
        <p:spPr>
          <a:xfrm>
            <a:off x="2259975" y="27505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Measurements with OSS Projects</a:t>
            </a:r>
            <a:endParaRPr sz="2400" b="0" i="0" u="none" strike="noStrike" cap="none">
              <a:solidFill>
                <a:srgbClr val="02303A"/>
              </a:solidFill>
              <a:latin typeface="Lato"/>
              <a:ea typeface="Lato"/>
              <a:cs typeface="Lato"/>
              <a:sym typeface="Lato"/>
            </a:endParaRPr>
          </a:p>
        </p:txBody>
      </p:sp>
      <p:sp>
        <p:nvSpPr>
          <p:cNvPr id="166" name="Google Shape;166;p10"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 name="Google Shape;167;p10"/>
          <p:cNvSpPr txBox="1">
            <a:spLocks noGrp="1"/>
          </p:cNvSpPr>
          <p:nvPr>
            <p:ph type="body" idx="1"/>
          </p:nvPr>
        </p:nvSpPr>
        <p:spPr>
          <a:xfrm>
            <a:off x="840337" y="1464200"/>
            <a:ext cx="8520600" cy="38241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SzPts val="1800"/>
              <a:buNone/>
            </a:pPr>
            <a:r>
              <a:rPr lang="en-US" sz="1500" dirty="0">
                <a:solidFill>
                  <a:srgbClr val="003F4B"/>
                </a:solidFill>
                <a:latin typeface="Lato Light"/>
                <a:ea typeface="Lato Light"/>
                <a:cs typeface="Lato Light"/>
                <a:sym typeface="Lato Light"/>
              </a:rPr>
              <a:t>When running    </a:t>
            </a:r>
            <a:r>
              <a:rPr lang="en-US" sz="1500" dirty="0" err="1">
                <a:solidFill>
                  <a:srgbClr val="003F4B"/>
                </a:solidFill>
                <a:latin typeface="Consolas"/>
                <a:ea typeface="Consolas"/>
                <a:cs typeface="Consolas"/>
                <a:sym typeface="Consolas"/>
              </a:rPr>
              <a:t>mvn</a:t>
            </a:r>
            <a:r>
              <a:rPr lang="en-US" sz="1500" dirty="0">
                <a:solidFill>
                  <a:srgbClr val="003F4B"/>
                </a:solidFill>
                <a:latin typeface="Consolas"/>
                <a:ea typeface="Consolas"/>
                <a:cs typeface="Consolas"/>
                <a:sym typeface="Consolas"/>
              </a:rPr>
              <a:t> clean verify</a:t>
            </a:r>
            <a:endParaRPr sz="1500" dirty="0">
              <a:solidFill>
                <a:srgbClr val="003F4B"/>
              </a:solidFill>
              <a:latin typeface="Lato Light"/>
              <a:ea typeface="Lato Light"/>
              <a:cs typeface="Lato Light"/>
              <a:sym typeface="Lato Light"/>
            </a:endParaRPr>
          </a:p>
        </p:txBody>
      </p:sp>
      <p:graphicFrame>
        <p:nvGraphicFramePr>
          <p:cNvPr id="168" name="Google Shape;168;p10"/>
          <p:cNvGraphicFramePr/>
          <p:nvPr/>
        </p:nvGraphicFramePr>
        <p:xfrm>
          <a:off x="1366575" y="2145506"/>
          <a:ext cx="7239000" cy="198105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Project</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uncached</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fully cached</a:t>
                      </a:r>
                      <a:endParaRPr sz="1400" b="1"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Apache Commons IO</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01:23 min</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00:04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Google Guava</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07:19 min</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01:00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Spring Boot</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21:31 min</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06:53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Apache TomEE</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1h 27min</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20 min</a:t>
                      </a:r>
                      <a:endParaRPr sz="1400" u="none" strike="noStrike" cap="none">
                        <a:solidFill>
                          <a:srgbClr val="003F4B"/>
                        </a:solidFill>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4" name="Google Shape;174;p11"/>
          <p:cNvSpPr txBox="1"/>
          <p:nvPr/>
        </p:nvSpPr>
        <p:spPr>
          <a:xfrm>
            <a:off x="1719975" y="166375"/>
            <a:ext cx="6613500" cy="91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Spring Boot Build Time for Compile &amp; Unit Tests</a:t>
            </a:r>
            <a:endParaRPr sz="2400" b="0" i="0" u="none" strike="noStrike" cap="none">
              <a:solidFill>
                <a:srgbClr val="02303A"/>
              </a:solidFill>
              <a:latin typeface="Lato"/>
              <a:ea typeface="Lato"/>
              <a:cs typeface="Lato"/>
              <a:sym typeface="Lato"/>
            </a:endParaRPr>
          </a:p>
        </p:txBody>
      </p:sp>
      <p:pic>
        <p:nvPicPr>
          <p:cNvPr id="175" name="Google Shape;175;p11" descr="This is a chart showing performance gains in minutes for compile and unit tests by using build cache technology from Gradle Enterprise in a Maven build environment. Build performance improved 86%" title="Spring Boot Build Peformance Success Story Using Build Cache"/>
          <p:cNvPicPr preferRelativeResize="0"/>
          <p:nvPr/>
        </p:nvPicPr>
        <p:blipFill rotWithShape="1">
          <a:blip r:embed="rId4">
            <a:alphaModFix/>
          </a:blip>
          <a:srcRect/>
          <a:stretch/>
        </p:blipFill>
        <p:spPr>
          <a:xfrm>
            <a:off x="1127379" y="1080475"/>
            <a:ext cx="7343175" cy="3686950"/>
          </a:xfrm>
          <a:prstGeom prst="rect">
            <a:avLst/>
          </a:prstGeom>
          <a:noFill/>
          <a:ln>
            <a:noFill/>
          </a:ln>
        </p:spPr>
      </p:pic>
      <p:pic>
        <p:nvPicPr>
          <p:cNvPr id="176" name="Google Shape;176;p11"/>
          <p:cNvPicPr preferRelativeResize="0"/>
          <p:nvPr/>
        </p:nvPicPr>
        <p:blipFill rotWithShape="1">
          <a:blip r:embed="rId5">
            <a:alphaModFix/>
          </a:blip>
          <a:srcRect/>
          <a:stretch/>
        </p:blipFill>
        <p:spPr>
          <a:xfrm>
            <a:off x="6623949" y="623425"/>
            <a:ext cx="1807696" cy="1807696"/>
          </a:xfrm>
          <a:prstGeom prst="rect">
            <a:avLst/>
          </a:prstGeom>
          <a:noFill/>
          <a:ln>
            <a:noFill/>
          </a:ln>
        </p:spPr>
      </p:pic>
      <p:sp>
        <p:nvSpPr>
          <p:cNvPr id="177" name="Google Shape;177;p11"/>
          <p:cNvSpPr txBox="1"/>
          <p:nvPr/>
        </p:nvSpPr>
        <p:spPr>
          <a:xfrm>
            <a:off x="6712050" y="2249827"/>
            <a:ext cx="211468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View Spring’s Results:</a:t>
            </a:r>
            <a:endParaRPr/>
          </a:p>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https://ge.spring.io</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5" name="Google Shape;245;p19"/>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Demo: Speeding up </a:t>
            </a:r>
            <a:r>
              <a:rPr lang="en-US" sz="2400" dirty="0">
                <a:solidFill>
                  <a:srgbClr val="02303A"/>
                </a:solidFill>
                <a:latin typeface="Lato"/>
                <a:ea typeface="Lato"/>
                <a:cs typeface="Lato"/>
                <a:sym typeface="Lato"/>
              </a:rPr>
              <a:t>L</a:t>
            </a:r>
            <a:r>
              <a:rPr lang="en-US" sz="2400" b="0" i="0" u="none" strike="noStrike" cap="none" dirty="0">
                <a:solidFill>
                  <a:srgbClr val="02303A"/>
                </a:solidFill>
                <a:latin typeface="Lato"/>
                <a:ea typeface="Lato"/>
                <a:cs typeface="Lato"/>
                <a:sym typeface="Lato"/>
              </a:rPr>
              <a:t>ocal and CI Builds with a Build Cache</a:t>
            </a:r>
            <a:endParaRPr sz="2400" b="0" i="0" u="none" strike="noStrike" cap="none" dirty="0">
              <a:solidFill>
                <a:srgbClr val="02303A"/>
              </a:solidFill>
              <a:latin typeface="Lato"/>
              <a:ea typeface="Lato"/>
              <a:cs typeface="Lato"/>
              <a:sym typeface="Lato"/>
            </a:endParaRPr>
          </a:p>
        </p:txBody>
      </p:sp>
      <p:sp>
        <p:nvSpPr>
          <p:cNvPr id="246" name="Google Shape;246;p19"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19"/>
          <p:cNvSpPr txBox="1"/>
          <p:nvPr/>
        </p:nvSpPr>
        <p:spPr>
          <a:xfrm>
            <a:off x="1413975" y="1110350"/>
            <a:ext cx="71442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sym typeface="Lato"/>
              </a:rPr>
              <a:t>Demonstrate local Maven build caching</a:t>
            </a:r>
            <a:endParaRPr dirty="0"/>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Update the configuration to use a remote build cache</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Deploy the code into Jenkins</a:t>
            </a:r>
            <a:endParaRPr dirty="0"/>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Trigger a build, and note the use of the remote build cache</a:t>
            </a:r>
            <a:endParaRPr dirty="0"/>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48" name="Google Shape;248;p19" descr="Shape, circle&#10;&#10;Description automatically generated"/>
          <p:cNvPicPr preferRelativeResize="0"/>
          <p:nvPr/>
        </p:nvPicPr>
        <p:blipFill rotWithShape="1">
          <a:blip r:embed="rId4">
            <a:alphaModFix/>
          </a:blip>
          <a:srcRect/>
          <a:stretch/>
        </p:blipFill>
        <p:spPr>
          <a:xfrm>
            <a:off x="1299049" y="190534"/>
            <a:ext cx="908797" cy="729282"/>
          </a:xfrm>
          <a:prstGeom prst="rect">
            <a:avLst/>
          </a:prstGeom>
          <a:noFill/>
          <a:ln>
            <a:noFill/>
          </a:ln>
        </p:spPr>
      </p:pic>
      <p:pic>
        <p:nvPicPr>
          <p:cNvPr id="2" name="Picture 1">
            <a:extLst>
              <a:ext uri="{FF2B5EF4-FFF2-40B4-BE49-F238E27FC236}">
                <a16:creationId xmlns:a16="http://schemas.microsoft.com/office/drawing/2014/main" id="{3198AC66-DA4F-2448-B445-43E73E7EEA29}"/>
              </a:ext>
            </a:extLst>
          </p:cNvPr>
          <p:cNvPicPr>
            <a:picLocks noChangeAspect="1"/>
          </p:cNvPicPr>
          <p:nvPr/>
        </p:nvPicPr>
        <p:blipFill>
          <a:blip r:embed="rId5"/>
          <a:stretch>
            <a:fillRect/>
          </a:stretch>
        </p:blipFill>
        <p:spPr>
          <a:xfrm>
            <a:off x="1653788" y="2620367"/>
            <a:ext cx="5452200" cy="2132483"/>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244;p19">
            <a:extLst>
              <a:ext uri="{FF2B5EF4-FFF2-40B4-BE49-F238E27FC236}">
                <a16:creationId xmlns:a16="http://schemas.microsoft.com/office/drawing/2014/main" id="{9F100FED-786E-2F4F-818E-C3D5DE6C5C4D}"/>
              </a:ext>
            </a:extLst>
          </p:cNvPr>
          <p:cNvPicPr preferRelativeResize="0"/>
          <p:nvPr/>
        </p:nvPicPr>
        <p:blipFill rotWithShape="1">
          <a:blip r:embed="rId3">
            <a:alphaModFix/>
          </a:blip>
          <a:srcRect/>
          <a:stretch/>
        </p:blipFill>
        <p:spPr>
          <a:xfrm>
            <a:off x="0" y="214685"/>
            <a:ext cx="9144000" cy="5143500"/>
          </a:xfrm>
          <a:prstGeom prst="rect">
            <a:avLst/>
          </a:prstGeom>
          <a:noFill/>
          <a:ln>
            <a:noFill/>
          </a:ln>
        </p:spPr>
      </p:pic>
      <p:pic>
        <p:nvPicPr>
          <p:cNvPr id="6" name="Picture 5">
            <a:extLst>
              <a:ext uri="{FF2B5EF4-FFF2-40B4-BE49-F238E27FC236}">
                <a16:creationId xmlns:a16="http://schemas.microsoft.com/office/drawing/2014/main" id="{E789008D-F609-442F-AC76-BDC590E9CC7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17098" y="1110508"/>
            <a:ext cx="3547770" cy="1961164"/>
          </a:xfrm>
          <a:prstGeom prst="rect">
            <a:avLst/>
          </a:prstGeom>
          <a:effectLst>
            <a:outerShdw blurRad="50800" dist="38100" dir="5400000" algn="t" rotWithShape="0">
              <a:prstClr val="black">
                <a:alpha val="40000"/>
              </a:prstClr>
            </a:outerShdw>
          </a:effectLst>
        </p:spPr>
      </p:pic>
      <p:sp>
        <p:nvSpPr>
          <p:cNvPr id="11" name="Rectangle 10">
            <a:extLst>
              <a:ext uri="{FF2B5EF4-FFF2-40B4-BE49-F238E27FC236}">
                <a16:creationId xmlns:a16="http://schemas.microsoft.com/office/drawing/2014/main" id="{B5949672-0C3A-403F-B11D-37276E0FC220}"/>
              </a:ext>
            </a:extLst>
          </p:cNvPr>
          <p:cNvSpPr/>
          <p:nvPr/>
        </p:nvSpPr>
        <p:spPr>
          <a:xfrm>
            <a:off x="6010855" y="1189150"/>
            <a:ext cx="2393834" cy="1483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122" name="Picture 2">
            <a:extLst>
              <a:ext uri="{FF2B5EF4-FFF2-40B4-BE49-F238E27FC236}">
                <a16:creationId xmlns:a16="http://schemas.microsoft.com/office/drawing/2014/main" id="{C548C4FE-CAA3-4748-BB8E-81E047CCECC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089963" y="1463334"/>
            <a:ext cx="2235618" cy="106104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45;p19">
            <a:extLst>
              <a:ext uri="{FF2B5EF4-FFF2-40B4-BE49-F238E27FC236}">
                <a16:creationId xmlns:a16="http://schemas.microsoft.com/office/drawing/2014/main" id="{63E0F3B3-EE53-554F-A03F-5D06E55D8E4C}"/>
              </a:ext>
            </a:extLst>
          </p:cNvPr>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02303A"/>
                </a:solidFill>
                <a:latin typeface="Lato"/>
                <a:ea typeface="Lato"/>
                <a:cs typeface="Lato"/>
                <a:sym typeface="Lato"/>
              </a:rPr>
              <a:t>Test Distribution – Move Even Faster</a:t>
            </a:r>
            <a:endParaRPr sz="2400" b="0" i="0" u="none" strike="noStrike" cap="none" dirty="0">
              <a:solidFill>
                <a:srgbClr val="02303A"/>
              </a:solidFill>
              <a:latin typeface="Lato"/>
              <a:ea typeface="Lato"/>
              <a:cs typeface="Lato"/>
              <a:sym typeface="Lato"/>
            </a:endParaRPr>
          </a:p>
        </p:txBody>
      </p:sp>
      <p:sp>
        <p:nvSpPr>
          <p:cNvPr id="15" name="Google Shape;247;p19">
            <a:extLst>
              <a:ext uri="{FF2B5EF4-FFF2-40B4-BE49-F238E27FC236}">
                <a16:creationId xmlns:a16="http://schemas.microsoft.com/office/drawing/2014/main" id="{820099E3-D341-B14E-BFC6-4042BF77F1B5}"/>
              </a:ext>
            </a:extLst>
          </p:cNvPr>
          <p:cNvSpPr txBox="1"/>
          <p:nvPr/>
        </p:nvSpPr>
        <p:spPr>
          <a:xfrm>
            <a:off x="927384" y="884940"/>
            <a:ext cx="4383882"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Test distribution allows us to execute </a:t>
            </a:r>
            <a:r>
              <a:rPr lang="en-US" sz="1300" b="1" i="0" u="none" strike="noStrike" cap="none" dirty="0">
                <a:solidFill>
                  <a:srgbClr val="02303A"/>
                </a:solidFill>
                <a:latin typeface="Lato"/>
                <a:ea typeface="Lato"/>
                <a:cs typeface="Lato"/>
                <a:sym typeface="Lato"/>
              </a:rPr>
              <a:t>multiple stateless tests at once in parallel</a:t>
            </a:r>
            <a:r>
              <a:rPr lang="en-US" sz="1300" b="0" i="0" u="none" strike="noStrike" cap="none" dirty="0">
                <a:solidFill>
                  <a:srgbClr val="02303A"/>
                </a:solidFill>
                <a:latin typeface="Lato"/>
                <a:ea typeface="Lato"/>
                <a:cs typeface="Lato"/>
                <a:sym typeface="Lato"/>
              </a:rPr>
              <a:t>, reducing the time spent waiting on test feedback</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Tests can be horizontally </a:t>
            </a:r>
            <a:r>
              <a:rPr lang="en-US" sz="1300" b="1" i="0" u="none" strike="noStrike" cap="none" dirty="0">
                <a:solidFill>
                  <a:srgbClr val="02303A"/>
                </a:solidFill>
                <a:latin typeface="Lato"/>
                <a:ea typeface="Lato"/>
                <a:cs typeface="Lato"/>
                <a:sym typeface="Lato"/>
              </a:rPr>
              <a:t>distributed across a pool </a:t>
            </a:r>
            <a:r>
              <a:rPr lang="en-US" sz="1300" b="0" i="0" u="none" strike="noStrike" cap="none" dirty="0">
                <a:solidFill>
                  <a:srgbClr val="02303A"/>
                </a:solidFill>
                <a:latin typeface="Lato"/>
                <a:ea typeface="Lato"/>
                <a:cs typeface="Lato"/>
                <a:sym typeface="Lato"/>
              </a:rPr>
              <a:t>of test agents</a:t>
            </a: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sym typeface="Lato"/>
              </a:rPr>
              <a:t>Hans gives an excellent overview of the Apache Cassandra project’s success implementing:</a:t>
            </a:r>
          </a:p>
          <a:p>
            <a:pPr marL="146050" lvl="0">
              <a:lnSpc>
                <a:spcPct val="150000"/>
              </a:lnSpc>
              <a:buClr>
                <a:srgbClr val="02303A"/>
              </a:buClr>
              <a:buSzPts val="1300"/>
            </a:pPr>
            <a:r>
              <a:rPr lang="en-US" dirty="0">
                <a:hlinkClick r:id="rId6"/>
              </a:rPr>
              <a:t>https://tv.gradle.com/intro-distributed-testing</a:t>
            </a:r>
            <a:endParaRPr dirty="0"/>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17" name="Picture 16">
            <a:extLst>
              <a:ext uri="{FF2B5EF4-FFF2-40B4-BE49-F238E27FC236}">
                <a16:creationId xmlns:a16="http://schemas.microsoft.com/office/drawing/2014/main" id="{C7C230E2-05B6-D948-A740-05F52AE40A82}"/>
              </a:ext>
            </a:extLst>
          </p:cNvPr>
          <p:cNvPicPr>
            <a:picLocks noChangeAspect="1"/>
          </p:cNvPicPr>
          <p:nvPr/>
        </p:nvPicPr>
        <p:blipFill>
          <a:blip r:embed="rId7"/>
          <a:stretch>
            <a:fillRect/>
          </a:stretch>
        </p:blipFill>
        <p:spPr>
          <a:xfrm>
            <a:off x="1184744" y="3533578"/>
            <a:ext cx="2350226" cy="1297203"/>
          </a:xfrm>
          <a:prstGeom prst="rect">
            <a:avLst/>
          </a:prstGeom>
          <a:effectLst>
            <a:outerShdw blurRad="50800" dist="38100" dir="2700000" algn="tl" rotWithShape="0">
              <a:prstClr val="black">
                <a:alpha val="40000"/>
              </a:prstClr>
            </a:outerShdw>
          </a:effectLst>
        </p:spPr>
      </p:pic>
      <p:sp>
        <p:nvSpPr>
          <p:cNvPr id="18" name="AutoShape 2">
            <a:extLst>
              <a:ext uri="{FF2B5EF4-FFF2-40B4-BE49-F238E27FC236}">
                <a16:creationId xmlns:a16="http://schemas.microsoft.com/office/drawing/2014/main" id="{1AC76C50-F529-0544-9D0D-FE7FA7C98C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5759683-21D8-DD42-9863-4EF14FDA422F}"/>
              </a:ext>
            </a:extLst>
          </p:cNvPr>
          <p:cNvPicPr>
            <a:picLocks noChangeAspect="1"/>
          </p:cNvPicPr>
          <p:nvPr/>
        </p:nvPicPr>
        <p:blipFill>
          <a:blip r:embed="rId8"/>
          <a:stretch>
            <a:fillRect/>
          </a:stretch>
        </p:blipFill>
        <p:spPr>
          <a:xfrm>
            <a:off x="6589182" y="3447877"/>
            <a:ext cx="1237179" cy="1534102"/>
          </a:xfrm>
          <a:prstGeom prst="rect">
            <a:avLst/>
          </a:prstGeom>
        </p:spPr>
      </p:pic>
    </p:spTree>
    <p:extLst>
      <p:ext uri="{BB962C8B-B14F-4D97-AF65-F5344CB8AC3E}">
        <p14:creationId xmlns:p14="http://schemas.microsoft.com/office/powerpoint/2010/main" val="2842043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624" name="Google Shape;624;p6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25" name="Google Shape;625;p64"/>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626" name="Google Shape;626;p64"/>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02303A"/>
                </a:solidFill>
                <a:latin typeface="Lato" panose="020F0502020204030203" pitchFamily="34" charset="77"/>
                <a:ea typeface="Lato Light"/>
                <a:cs typeface="Lato Light"/>
                <a:sym typeface="Lato Light"/>
              </a:rPr>
              <a:t>“What gets measured gets improved.”</a:t>
            </a:r>
          </a:p>
          <a:p>
            <a:pPr marL="0" lvl="0" indent="0" algn="ctr" rtl="0">
              <a:spcBef>
                <a:spcPts val="0"/>
              </a:spcBef>
              <a:spcAft>
                <a:spcPts val="0"/>
              </a:spcAft>
              <a:buNone/>
            </a:pPr>
            <a:r>
              <a:rPr lang="en" i="1" dirty="0">
                <a:solidFill>
                  <a:schemeClr val="bg2"/>
                </a:solidFill>
                <a:latin typeface="Lato" panose="020F0502020204030203" pitchFamily="34" charset="77"/>
                <a:ea typeface="Lato Light"/>
                <a:cs typeface="Lato Light"/>
                <a:sym typeface="Lato Light"/>
              </a:rPr>
              <a:t>                                                             - Attribution debated</a:t>
            </a:r>
            <a:endParaRPr i="1" dirty="0">
              <a:solidFill>
                <a:schemeClr val="bg2"/>
              </a:solidFill>
              <a:latin typeface="Lato" panose="020F0502020204030203" pitchFamily="34" charset="77"/>
              <a:ea typeface="Lato Light"/>
              <a:cs typeface="Lato Light"/>
              <a:sym typeface="Lato Light"/>
            </a:endParaRPr>
          </a:p>
        </p:txBody>
      </p:sp>
    </p:spTree>
    <p:extLst>
      <p:ext uri="{BB962C8B-B14F-4D97-AF65-F5344CB8AC3E}">
        <p14:creationId xmlns:p14="http://schemas.microsoft.com/office/powerpoint/2010/main" val="3133071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92;p30">
            <a:extLst>
              <a:ext uri="{FF2B5EF4-FFF2-40B4-BE49-F238E27FC236}">
                <a16:creationId xmlns:a16="http://schemas.microsoft.com/office/drawing/2014/main" id="{E962D5AB-7126-0440-B6FE-5297255E0A5D}"/>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5" name="Google Shape;852;p36">
            <a:extLst>
              <a:ext uri="{FF2B5EF4-FFF2-40B4-BE49-F238E27FC236}">
                <a16:creationId xmlns:a16="http://schemas.microsoft.com/office/drawing/2014/main" id="{445C4619-7900-E64D-87BC-B572B11E6000}"/>
              </a:ext>
            </a:extLst>
          </p:cNvPr>
          <p:cNvSpPr/>
          <p:nvPr/>
        </p:nvSpPr>
        <p:spPr>
          <a:xfrm>
            <a:off x="4715413" y="3297239"/>
            <a:ext cx="4160231" cy="1846260"/>
          </a:xfrm>
          <a:prstGeom prst="rect">
            <a:avLst/>
          </a:prstGeom>
          <a:solidFill>
            <a:srgbClr val="F2F2F2"/>
          </a:solidFill>
          <a:ln>
            <a:noFill/>
          </a:ln>
        </p:spPr>
        <p:txBody>
          <a:bodyPr spcFirstLastPara="1" wrap="square" lIns="480060" tIns="68580" rIns="480060" bIns="54864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1200" i="1" kern="0" dirty="0">
                <a:solidFill>
                  <a:srgbClr val="000000">
                    <a:lumMod val="50000"/>
                    <a:lumOff val="50000"/>
                  </a:srgbClr>
                </a:solidFill>
                <a:latin typeface="Calibri" panose="020F0502020204030204" pitchFamily="34" charset="0"/>
                <a:cs typeface="Calibri" panose="020F0502020204030204" pitchFamily="34" charset="0"/>
              </a:rPr>
              <a:t>“</a:t>
            </a:r>
            <a:r>
              <a:rPr lang="en-US" sz="1200" i="1" kern="0" dirty="0">
                <a:solidFill>
                  <a:srgbClr val="292929"/>
                </a:solidFill>
                <a:latin typeface="Calibri" panose="020F0502020204030204" pitchFamily="34" charset="0"/>
                <a:cs typeface="Calibri" panose="020F0502020204030204" pitchFamily="34" charset="0"/>
              </a:rPr>
              <a:t>P</a:t>
            </a:r>
            <a:r>
              <a:rPr lang="en-US" sz="1200" i="1" dirty="0">
                <a:solidFill>
                  <a:srgbClr val="292929"/>
                </a:solidFill>
                <a:latin typeface="Calibri" panose="020F0502020204030204" pitchFamily="34" charset="0"/>
                <a:cs typeface="Calibri" panose="020F0502020204030204" pitchFamily="34" charset="0"/>
              </a:rPr>
              <a:t>erhaps the best part of using the Gradle Build Scan is that it provides direct links to the relevant parts of the official documentation from Gradle which are more of the Friendly Manual kind.”</a:t>
            </a:r>
          </a:p>
          <a:p>
            <a:pPr algn="ctr" defTabSz="685800">
              <a:defRPr/>
            </a:pPr>
            <a:r>
              <a:rPr lang="en-US" sz="1200" dirty="0">
                <a:solidFill>
                  <a:srgbClr val="292929"/>
                </a:solidFill>
                <a:latin typeface="Calibri" panose="020F0502020204030204" pitchFamily="34" charset="0"/>
                <a:cs typeface="Calibri" panose="020F0502020204030204" pitchFamily="34" charset="0"/>
              </a:rPr>
              <a:t> </a:t>
            </a:r>
          </a:p>
          <a:p>
            <a:pPr algn="ctr" defTabSz="685800">
              <a:defRPr/>
            </a:pPr>
            <a:r>
              <a:rPr lang="en-US" sz="1050" i="1" dirty="0">
                <a:solidFill>
                  <a:srgbClr val="292929"/>
                </a:solidFill>
                <a:latin typeface="Calibri" panose="020F0502020204030204" pitchFamily="34" charset="0"/>
                <a:cs typeface="Calibri" panose="020F0502020204030204" pitchFamily="34" charset="0"/>
              </a:rPr>
              <a:t>–Jean-Michael </a:t>
            </a:r>
            <a:r>
              <a:rPr lang="en-US" sz="1050" i="1" dirty="0" err="1">
                <a:solidFill>
                  <a:srgbClr val="292929"/>
                </a:solidFill>
                <a:latin typeface="Calibri" panose="020F0502020204030204" pitchFamily="34" charset="0"/>
                <a:cs typeface="Calibri" panose="020F0502020204030204" pitchFamily="34" charset="0"/>
              </a:rPr>
              <a:t>Fayard</a:t>
            </a:r>
            <a:r>
              <a:rPr lang="en-US" sz="1050" i="1" dirty="0">
                <a:solidFill>
                  <a:srgbClr val="292929"/>
                </a:solidFill>
                <a:latin typeface="Calibri" panose="020F0502020204030204" pitchFamily="34" charset="0"/>
                <a:cs typeface="Calibri" panose="020F0502020204030204" pitchFamily="34" charset="0"/>
              </a:rPr>
              <a:t>, Writer, Kotlin Academy</a:t>
            </a:r>
            <a:endParaRPr lang="en-US" sz="1050" i="1" kern="0" dirty="0">
              <a:solidFill>
                <a:srgbClr val="000000">
                  <a:lumMod val="50000"/>
                  <a:lumOff val="50000"/>
                </a:srgbClr>
              </a:solidFill>
              <a:latin typeface="Calibri" panose="020F0502020204030204" pitchFamily="34" charset="0"/>
              <a:ea typeface="Arial"/>
              <a:cs typeface="Calibri" panose="020F0502020204030204" pitchFamily="34" charset="0"/>
            </a:endParaRPr>
          </a:p>
        </p:txBody>
      </p:sp>
      <p:sp>
        <p:nvSpPr>
          <p:cNvPr id="6" name="Trapezoid 5">
            <a:extLst>
              <a:ext uri="{FF2B5EF4-FFF2-40B4-BE49-F238E27FC236}">
                <a16:creationId xmlns:a16="http://schemas.microsoft.com/office/drawing/2014/main" id="{BC318925-A4B2-724E-ACA0-43D9A56EC836}"/>
              </a:ext>
            </a:extLst>
          </p:cNvPr>
          <p:cNvSpPr/>
          <p:nvPr/>
        </p:nvSpPr>
        <p:spPr>
          <a:xfrm>
            <a:off x="4715413" y="2787466"/>
            <a:ext cx="4160231" cy="509774"/>
          </a:xfrm>
          <a:prstGeom prst="trapezoid">
            <a:avLst>
              <a:gd name="adj" fmla="val 45102"/>
            </a:avLst>
          </a:prstGeom>
          <a:solidFill>
            <a:srgbClr val="FFFFFF">
              <a:lumMod val="8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endParaRPr lang="en-US" sz="1350">
              <a:solidFill>
                <a:srgbClr val="FFFFFF"/>
              </a:solidFill>
              <a:latin typeface="Calibri" panose="020F0502020204030204"/>
            </a:endParaRPr>
          </a:p>
        </p:txBody>
      </p:sp>
      <p:pic>
        <p:nvPicPr>
          <p:cNvPr id="7" name="Picture 6">
            <a:extLst>
              <a:ext uri="{FF2B5EF4-FFF2-40B4-BE49-F238E27FC236}">
                <a16:creationId xmlns:a16="http://schemas.microsoft.com/office/drawing/2014/main" id="{E5F74660-3822-5B4E-9FC0-87D53AB1FE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27484" y="1173912"/>
            <a:ext cx="3547770" cy="1961164"/>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44B0EC7C-A8A7-4FA7-8D36-D885F3B0A46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615829" y="1265606"/>
            <a:ext cx="2414593" cy="1488038"/>
          </a:xfrm>
          <a:prstGeom prst="rect">
            <a:avLst/>
          </a:prstGeom>
        </p:spPr>
      </p:pic>
      <p:sp>
        <p:nvSpPr>
          <p:cNvPr id="2" name="TextBox 1">
            <a:extLst>
              <a:ext uri="{FF2B5EF4-FFF2-40B4-BE49-F238E27FC236}">
                <a16:creationId xmlns:a16="http://schemas.microsoft.com/office/drawing/2014/main" id="{EF496C78-AD7F-459E-84CA-D56DC43C830D}"/>
              </a:ext>
            </a:extLst>
          </p:cNvPr>
          <p:cNvSpPr txBox="1"/>
          <p:nvPr/>
        </p:nvSpPr>
        <p:spPr>
          <a:xfrm>
            <a:off x="1113578" y="1131329"/>
            <a:ext cx="3179059" cy="3647152"/>
          </a:xfrm>
          <a:prstGeom prst="rect">
            <a:avLst/>
          </a:prstGeom>
          <a:noFill/>
        </p:spPr>
        <p:txBody>
          <a:bodyPr wrap="square" rtlCol="0">
            <a:spAutoFit/>
          </a:bodyPr>
          <a:lstStyle/>
          <a:p>
            <a:pPr marL="214313" indent="-214313">
              <a:buFont typeface="Arial" panose="020B0604020202020204" pitchFamily="34" charset="0"/>
              <a:buChar char="•"/>
            </a:pPr>
            <a:r>
              <a:rPr lang="en-US" sz="1650" dirty="0">
                <a:solidFill>
                  <a:srgbClr val="01303A"/>
                </a:solidFill>
                <a:latin typeface="Lato" panose="020F0502020204030203" pitchFamily="34" charset="77"/>
                <a:cs typeface="Calibri" panose="020F0502020204030204" pitchFamily="34" charset="0"/>
              </a:rPr>
              <a:t>Build scans provide a </a:t>
            </a:r>
            <a:r>
              <a:rPr lang="en-US" sz="1650" b="1" dirty="0">
                <a:solidFill>
                  <a:srgbClr val="01303A"/>
                </a:solidFill>
                <a:latin typeface="Lato" panose="020F0502020204030203" pitchFamily="34" charset="77"/>
                <a:cs typeface="Calibri" panose="020F0502020204030204" pitchFamily="34" charset="0"/>
              </a:rPr>
              <a:t>comprehensive, shareable summary </a:t>
            </a:r>
            <a:r>
              <a:rPr lang="en-US" sz="1650" dirty="0">
                <a:solidFill>
                  <a:srgbClr val="01303A"/>
                </a:solidFill>
                <a:latin typeface="Lato" panose="020F0502020204030203" pitchFamily="34" charset="77"/>
                <a:cs typeface="Calibri" panose="020F0502020204030204" pitchFamily="34" charset="0"/>
              </a:rPr>
              <a:t>on performance, dependencies, failures, test executions, and more </a:t>
            </a:r>
          </a:p>
          <a:p>
            <a:pPr marL="214313" indent="-214313">
              <a:buFont typeface="Arial" panose="020B0604020202020204" pitchFamily="34" charset="0"/>
              <a:buChar char="•"/>
            </a:pPr>
            <a:r>
              <a:rPr lang="en-US" sz="1650" dirty="0">
                <a:solidFill>
                  <a:srgbClr val="01303A"/>
                </a:solidFill>
                <a:latin typeface="Lato" panose="020F0502020204030203" pitchFamily="34" charset="77"/>
                <a:cs typeface="Calibri" panose="020F0502020204030204" pitchFamily="34" charset="0"/>
              </a:rPr>
              <a:t>It’s easy to spot bugs and failures, and is </a:t>
            </a:r>
            <a:r>
              <a:rPr lang="en-US" sz="1650" b="1" dirty="0">
                <a:solidFill>
                  <a:srgbClr val="01303A"/>
                </a:solidFill>
                <a:latin typeface="Lato" panose="020F0502020204030203" pitchFamily="34" charset="77"/>
                <a:cs typeface="Calibri" panose="020F0502020204030204" pitchFamily="34" charset="0"/>
              </a:rPr>
              <a:t>self-service to the developer</a:t>
            </a:r>
          </a:p>
          <a:p>
            <a:pPr marL="214313" indent="-214313">
              <a:buFont typeface="Arial" panose="020B0604020202020204" pitchFamily="34" charset="0"/>
              <a:buChar char="•"/>
            </a:pPr>
            <a:r>
              <a:rPr lang="en-US" sz="1650" dirty="0">
                <a:solidFill>
                  <a:srgbClr val="01303A"/>
                </a:solidFill>
                <a:latin typeface="Lato" panose="020F0502020204030203" pitchFamily="34" charset="77"/>
                <a:cs typeface="Calibri" panose="020F0502020204030204" pitchFamily="34" charset="0"/>
              </a:rPr>
              <a:t>Developers can </a:t>
            </a:r>
            <a:r>
              <a:rPr lang="en-US" sz="1650" b="1" dirty="0">
                <a:solidFill>
                  <a:srgbClr val="01303A"/>
                </a:solidFill>
                <a:latin typeface="Lato" panose="020F0502020204030203" pitchFamily="34" charset="77"/>
                <a:cs typeface="Calibri" panose="020F0502020204030204" pitchFamily="34" charset="0"/>
              </a:rPr>
              <a:t>share build details with context</a:t>
            </a:r>
            <a:endParaRPr lang="en-US" sz="1650" dirty="0">
              <a:solidFill>
                <a:srgbClr val="01303A"/>
              </a:solidFill>
              <a:latin typeface="Lato" panose="020F0502020204030203" pitchFamily="34" charset="77"/>
              <a:cs typeface="Calibri" panose="020F0502020204030204" pitchFamily="34" charset="0"/>
            </a:endParaRPr>
          </a:p>
          <a:p>
            <a:pPr marL="214313" indent="-214313">
              <a:buFont typeface="Arial" panose="020B0604020202020204" pitchFamily="34" charset="0"/>
              <a:buChar char="•"/>
            </a:pPr>
            <a:r>
              <a:rPr lang="en-US" sz="1650" b="1" dirty="0">
                <a:solidFill>
                  <a:srgbClr val="01303A"/>
                </a:solidFill>
                <a:latin typeface="Lato" panose="020F0502020204030203" pitchFamily="34" charset="77"/>
                <a:cs typeface="Calibri" panose="020F0502020204030204" pitchFamily="34" charset="0"/>
              </a:rPr>
              <a:t>Scans can run against Maven </a:t>
            </a:r>
            <a:r>
              <a:rPr lang="en-US" sz="1650" dirty="0">
                <a:solidFill>
                  <a:srgbClr val="01303A"/>
                </a:solidFill>
                <a:latin typeface="Lato" panose="020F0502020204030203" pitchFamily="34" charset="77"/>
                <a:cs typeface="Calibri" panose="020F0502020204030204" pitchFamily="34" charset="0"/>
              </a:rPr>
              <a:t>builds by adding a free extension </a:t>
            </a:r>
          </a:p>
          <a:p>
            <a:pPr marL="214313" indent="-214313">
              <a:buFont typeface="Arial" panose="020B0604020202020204" pitchFamily="34" charset="0"/>
              <a:buChar char="•"/>
            </a:pPr>
            <a:endParaRPr lang="en-US" sz="1650" b="1" dirty="0">
              <a:solidFill>
                <a:srgbClr val="01303A"/>
              </a:solidFill>
              <a:latin typeface="Calibri" panose="020F0502020204030204" pitchFamily="34" charset="0"/>
              <a:cs typeface="Calibri" panose="020F0502020204030204" pitchFamily="34" charset="0"/>
            </a:endParaRPr>
          </a:p>
        </p:txBody>
      </p:sp>
      <p:sp>
        <p:nvSpPr>
          <p:cNvPr id="12" name="Google Shape;280;p21">
            <a:extLst>
              <a:ext uri="{FF2B5EF4-FFF2-40B4-BE49-F238E27FC236}">
                <a16:creationId xmlns:a16="http://schemas.microsoft.com/office/drawing/2014/main" id="{FABA0D63-2ECE-7049-B598-A80350E598CD}"/>
              </a:ext>
            </a:extLst>
          </p:cNvPr>
          <p:cNvSpPr txBox="1"/>
          <p:nvPr/>
        </p:nvSpPr>
        <p:spPr>
          <a:xfrm>
            <a:off x="1113578" y="365019"/>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Build Scans</a:t>
            </a:r>
            <a:endParaRPr sz="2400" dirty="0">
              <a:solidFill>
                <a:srgbClr val="02303A"/>
              </a:solidFill>
              <a:latin typeface="Lato"/>
              <a:ea typeface="Lato"/>
              <a:cs typeface="Lato"/>
              <a:sym typeface="Lato"/>
            </a:endParaRPr>
          </a:p>
        </p:txBody>
      </p:sp>
    </p:spTree>
    <p:extLst>
      <p:ext uri="{BB962C8B-B14F-4D97-AF65-F5344CB8AC3E}">
        <p14:creationId xmlns:p14="http://schemas.microsoft.com/office/powerpoint/2010/main" val="2608197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624" name="Google Shape;624;p6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25" name="Google Shape;625;p64"/>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626" name="Google Shape;626;p64"/>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02303A"/>
                </a:solidFill>
                <a:latin typeface="Lato" panose="020F0502020204030203" pitchFamily="34" charset="77"/>
                <a:ea typeface="Lato Light"/>
                <a:cs typeface="Lato Light"/>
                <a:sym typeface="Lato Light"/>
              </a:rPr>
              <a:t>“It’s no longer the big beating the small,</a:t>
            </a:r>
          </a:p>
          <a:p>
            <a:pPr marL="0" lvl="0" indent="0" algn="ctr" rtl="0">
              <a:spcBef>
                <a:spcPts val="0"/>
              </a:spcBef>
              <a:spcAft>
                <a:spcPts val="0"/>
              </a:spcAft>
              <a:buNone/>
            </a:pPr>
            <a:r>
              <a:rPr lang="en-US" sz="2400" b="1" dirty="0">
                <a:solidFill>
                  <a:srgbClr val="02303A"/>
                </a:solidFill>
                <a:latin typeface="Lato" panose="020F0502020204030203" pitchFamily="34" charset="77"/>
                <a:ea typeface="Lato Light"/>
                <a:cs typeface="Lato Light"/>
                <a:sym typeface="Lato Light"/>
              </a:rPr>
              <a:t>b</a:t>
            </a:r>
            <a:r>
              <a:rPr lang="en" sz="2400" b="1" dirty="0" err="1">
                <a:solidFill>
                  <a:srgbClr val="02303A"/>
                </a:solidFill>
                <a:latin typeface="Lato" panose="020F0502020204030203" pitchFamily="34" charset="77"/>
                <a:ea typeface="Lato Light"/>
                <a:cs typeface="Lato Light"/>
                <a:sym typeface="Lato Light"/>
              </a:rPr>
              <a:t>ut</a:t>
            </a:r>
            <a:r>
              <a:rPr lang="en" sz="2400" b="1" dirty="0">
                <a:solidFill>
                  <a:srgbClr val="02303A"/>
                </a:solidFill>
                <a:latin typeface="Lato" panose="020F0502020204030203" pitchFamily="34" charset="77"/>
                <a:ea typeface="Lato Light"/>
                <a:cs typeface="Lato Light"/>
                <a:sym typeface="Lato Light"/>
              </a:rPr>
              <a:t> the fast beating the slow.”</a:t>
            </a:r>
          </a:p>
          <a:p>
            <a:pPr marL="0" lvl="0" indent="0" algn="ctr" rtl="0">
              <a:spcBef>
                <a:spcPts val="0"/>
              </a:spcBef>
              <a:spcAft>
                <a:spcPts val="0"/>
              </a:spcAft>
              <a:buNone/>
            </a:pPr>
            <a:r>
              <a:rPr lang="en" i="1" dirty="0">
                <a:solidFill>
                  <a:schemeClr val="bg2"/>
                </a:solidFill>
                <a:latin typeface="Lato" panose="020F0502020204030203" pitchFamily="34" charset="77"/>
                <a:ea typeface="Lato Light"/>
                <a:cs typeface="Lato Light"/>
                <a:sym typeface="Lato Light"/>
              </a:rPr>
              <a:t>Eric Pearson, CIO, InterContinental Hotels Group</a:t>
            </a:r>
            <a:endParaRPr i="1" dirty="0">
              <a:solidFill>
                <a:schemeClr val="bg2"/>
              </a:solidFill>
              <a:latin typeface="Lato" panose="020F0502020204030203" pitchFamily="34" charset="77"/>
              <a:ea typeface="Lato Light"/>
              <a:cs typeface="Lato Light"/>
              <a:sym typeface="Lato Light"/>
            </a:endParaRPr>
          </a:p>
        </p:txBody>
      </p:sp>
    </p:spTree>
    <p:extLst>
      <p:ext uri="{BB962C8B-B14F-4D97-AF65-F5344CB8AC3E}">
        <p14:creationId xmlns:p14="http://schemas.microsoft.com/office/powerpoint/2010/main" val="929667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1" name="Google Shape;191;p13">
            <a:extLst>
              <a:ext uri="{FF2B5EF4-FFF2-40B4-BE49-F238E27FC236}">
                <a16:creationId xmlns:a16="http://schemas.microsoft.com/office/drawing/2014/main" id="{E425F88C-8F5D-4F45-AD0C-AF228FCB92F4}"/>
              </a:ext>
            </a:extLst>
          </p:cNvPr>
          <p:cNvPicPr preferRelativeResize="0"/>
          <p:nvPr/>
        </p:nvPicPr>
        <p:blipFill rotWithShape="1">
          <a:blip r:embed="rId3">
            <a:alphaModFix/>
          </a:blip>
          <a:srcRect/>
          <a:stretch/>
        </p:blipFill>
        <p:spPr>
          <a:xfrm>
            <a:off x="0" y="10203"/>
            <a:ext cx="9144000" cy="5143500"/>
          </a:xfrm>
          <a:prstGeom prst="rect">
            <a:avLst/>
          </a:prstGeom>
          <a:noFill/>
          <a:ln>
            <a:noFill/>
          </a:ln>
        </p:spPr>
      </p:pic>
      <p:sp>
        <p:nvSpPr>
          <p:cNvPr id="192" name="Google Shape;192;p13"/>
          <p:cNvSpPr txBox="1"/>
          <p:nvPr/>
        </p:nvSpPr>
        <p:spPr>
          <a:xfrm>
            <a:off x="1144843" y="284027"/>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Setting Up a Build Scan (and cache!)</a:t>
            </a:r>
            <a:endParaRPr sz="2400" b="0" i="0" u="none" strike="noStrike" cap="none" dirty="0">
              <a:solidFill>
                <a:srgbClr val="02303A"/>
              </a:solidFill>
              <a:latin typeface="Lato"/>
              <a:ea typeface="Lato"/>
              <a:cs typeface="Lato"/>
              <a:sym typeface="Lato"/>
            </a:endParaRPr>
          </a:p>
        </p:txBody>
      </p:sp>
      <p:sp>
        <p:nvSpPr>
          <p:cNvPr id="193" name="Google Shape;193;p13"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4" name="Google Shape;194;p13"/>
          <p:cNvSpPr txBox="1"/>
          <p:nvPr/>
        </p:nvSpPr>
        <p:spPr>
          <a:xfrm>
            <a:off x="1431825" y="878620"/>
            <a:ext cx="253587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Calibri"/>
                <a:ea typeface="Calibri"/>
                <a:cs typeface="Calibri"/>
                <a:sym typeface="Calibri"/>
              </a:rPr>
              <a:t>Maven  </a:t>
            </a:r>
            <a:r>
              <a:rPr lang="en-US" sz="1400" i="0" u="none" strike="noStrike" cap="none" dirty="0">
                <a:solidFill>
                  <a:srgbClr val="000000"/>
                </a:solidFill>
                <a:latin typeface="Calibri"/>
                <a:ea typeface="Calibri"/>
                <a:cs typeface="Calibri"/>
                <a:sym typeface="Calibri"/>
              </a:rPr>
              <a:t>.</a:t>
            </a:r>
            <a:r>
              <a:rPr lang="en-US" sz="1400" i="0" u="none" strike="noStrike" cap="none" dirty="0" err="1">
                <a:solidFill>
                  <a:srgbClr val="000000"/>
                </a:solidFill>
                <a:latin typeface="Calibri"/>
                <a:ea typeface="Calibri"/>
                <a:cs typeface="Calibri"/>
                <a:sym typeface="Calibri"/>
              </a:rPr>
              <a:t>mvn</a:t>
            </a:r>
            <a:r>
              <a:rPr lang="en-US" sz="1400" i="0" u="none" strike="noStrike" cap="none" dirty="0">
                <a:solidFill>
                  <a:srgbClr val="000000"/>
                </a:solidFill>
                <a:latin typeface="Calibri"/>
                <a:ea typeface="Calibri"/>
                <a:cs typeface="Calibri"/>
                <a:sym typeface="Calibri"/>
              </a:rPr>
              <a:t>/</a:t>
            </a:r>
            <a:r>
              <a:rPr lang="en-US" sz="1400" i="0" u="none" strike="noStrike" cap="none" dirty="0" err="1">
                <a:solidFill>
                  <a:srgbClr val="000000"/>
                </a:solidFill>
                <a:latin typeface="Calibri"/>
                <a:ea typeface="Calibri"/>
                <a:cs typeface="Calibri"/>
                <a:sym typeface="Calibri"/>
              </a:rPr>
              <a:t>extensions.xml</a:t>
            </a:r>
            <a:endParaRPr sz="1400" i="0" u="none" strike="noStrike" cap="none" dirty="0">
              <a:solidFill>
                <a:srgbClr val="000000"/>
              </a:solidFill>
              <a:latin typeface="Calibri"/>
              <a:ea typeface="Calibri"/>
              <a:cs typeface="Calibri"/>
              <a:sym typeface="Calibri"/>
            </a:endParaRPr>
          </a:p>
        </p:txBody>
      </p:sp>
      <p:sp>
        <p:nvSpPr>
          <p:cNvPr id="195" name="Google Shape;195;p13"/>
          <p:cNvSpPr txBox="1"/>
          <p:nvPr/>
        </p:nvSpPr>
        <p:spPr>
          <a:xfrm>
            <a:off x="4270368" y="2581608"/>
            <a:ext cx="22493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dirty="0">
                <a:latin typeface="Calibri"/>
                <a:ea typeface="Calibri"/>
                <a:cs typeface="Calibri"/>
                <a:sym typeface="Calibri"/>
              </a:rPr>
              <a:t>Gradle Enterprise</a:t>
            </a:r>
            <a:endParaRPr sz="1400" b="1" i="0" u="none" strike="noStrike" cap="none" dirty="0">
              <a:solidFill>
                <a:srgbClr val="000000"/>
              </a:solidFill>
              <a:latin typeface="Calibri"/>
              <a:ea typeface="Calibri"/>
              <a:cs typeface="Calibri"/>
              <a:sym typeface="Calibri"/>
            </a:endParaRPr>
          </a:p>
        </p:txBody>
      </p:sp>
      <p:sp>
        <p:nvSpPr>
          <p:cNvPr id="196" name="Google Shape;196;p13"/>
          <p:cNvSpPr/>
          <p:nvPr/>
        </p:nvSpPr>
        <p:spPr>
          <a:xfrm>
            <a:off x="4392958" y="2886408"/>
            <a:ext cx="3831938" cy="86177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&lt;</a:t>
            </a:r>
            <a:r>
              <a:rPr lang="en-US" sz="1000" b="0" i="0" u="none" strike="noStrike" cap="none" dirty="0" err="1">
                <a:solidFill>
                  <a:srgbClr val="569CD6"/>
                </a:solidFill>
                <a:latin typeface="Consolas"/>
                <a:ea typeface="Consolas"/>
                <a:cs typeface="Consolas"/>
                <a:sym typeface="Consolas"/>
              </a:rPr>
              <a:t>gradleEnterprise</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a:solidFill>
                  <a:srgbClr val="569CD6"/>
                </a:solidFill>
                <a:latin typeface="Consolas"/>
                <a:ea typeface="Consolas"/>
                <a:cs typeface="Consolas"/>
                <a:sym typeface="Consolas"/>
              </a:rPr>
              <a:t>server</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err="1">
                <a:solidFill>
                  <a:srgbClr val="569CD6"/>
                </a:solidFill>
                <a:latin typeface="Consolas"/>
                <a:ea typeface="Consolas"/>
                <a:cs typeface="Consolas"/>
                <a:sym typeface="Consolas"/>
              </a:rPr>
              <a:t>url</a:t>
            </a:r>
            <a:r>
              <a:rPr lang="en-US" sz="1000" b="0" i="0" u="none" strike="noStrike" cap="none" dirty="0">
                <a:solidFill>
                  <a:srgbClr val="808080"/>
                </a:solidFill>
                <a:latin typeface="Consolas"/>
                <a:ea typeface="Consolas"/>
                <a:cs typeface="Consolas"/>
                <a:sym typeface="Consolas"/>
              </a:rPr>
              <a:t>&gt;</a:t>
            </a:r>
            <a:r>
              <a:rPr lang="en-US" sz="1000" b="0" i="0" u="none" strike="noStrike" cap="none" dirty="0">
                <a:solidFill>
                  <a:schemeClr val="dk1"/>
                </a:solidFill>
                <a:latin typeface="Consolas"/>
                <a:ea typeface="Consolas"/>
                <a:cs typeface="Consolas"/>
                <a:sym typeface="Consolas"/>
              </a:rPr>
              <a:t>https://</a:t>
            </a:r>
            <a:r>
              <a:rPr lang="en-US" sz="1000" b="0" i="0" u="none" strike="noStrike" cap="none" dirty="0" err="1">
                <a:solidFill>
                  <a:schemeClr val="dk1"/>
                </a:solidFill>
                <a:latin typeface="Consolas"/>
                <a:ea typeface="Consolas"/>
                <a:cs typeface="Consolas"/>
                <a:sym typeface="Consolas"/>
              </a:rPr>
              <a:t>gradle-enterprise.server</a:t>
            </a:r>
            <a:r>
              <a:rPr lang="en-US" sz="1000" b="0" i="0" u="none" strike="noStrike" cap="none" dirty="0">
                <a:solidFill>
                  <a:schemeClr val="dk1"/>
                </a:solidFill>
                <a:latin typeface="Consolas"/>
                <a:ea typeface="Consolas"/>
                <a:cs typeface="Consolas"/>
                <a:sym typeface="Consolas"/>
              </a:rPr>
              <a:t>/&lt;/</a:t>
            </a:r>
            <a:r>
              <a:rPr lang="en-US" sz="1000" b="0" i="0" u="none" strike="noStrike" cap="none" dirty="0" err="1">
                <a:solidFill>
                  <a:srgbClr val="569CD6"/>
                </a:solidFill>
                <a:latin typeface="Consolas"/>
                <a:ea typeface="Consolas"/>
                <a:cs typeface="Consolas"/>
                <a:sym typeface="Consolas"/>
              </a:rPr>
              <a:t>url</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a:solidFill>
                  <a:srgbClr val="569CD6"/>
                </a:solidFill>
                <a:latin typeface="Consolas"/>
                <a:ea typeface="Consolas"/>
                <a:cs typeface="Consolas"/>
                <a:sym typeface="Consolas"/>
              </a:rPr>
              <a:t>server</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&lt;/</a:t>
            </a:r>
            <a:r>
              <a:rPr lang="en-US" sz="1000" b="0" i="0" u="none" strike="noStrike" cap="none" dirty="0" err="1">
                <a:solidFill>
                  <a:srgbClr val="569CD6"/>
                </a:solidFill>
                <a:latin typeface="Consolas"/>
                <a:ea typeface="Consolas"/>
                <a:cs typeface="Consolas"/>
                <a:sym typeface="Consolas"/>
              </a:rPr>
              <a:t>gradleEnterprise</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p:txBody>
      </p:sp>
      <p:sp>
        <p:nvSpPr>
          <p:cNvPr id="197" name="Google Shape;197;p13"/>
          <p:cNvSpPr/>
          <p:nvPr/>
        </p:nvSpPr>
        <p:spPr>
          <a:xfrm>
            <a:off x="1431825" y="1228522"/>
            <a:ext cx="5922266" cy="1169551"/>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&lt;</a:t>
            </a:r>
            <a:r>
              <a:rPr lang="en-US" sz="1000" b="0" i="0" u="none" strike="noStrike" cap="none" dirty="0">
                <a:solidFill>
                  <a:srgbClr val="569CD6"/>
                </a:solidFill>
                <a:latin typeface="Consolas"/>
                <a:ea typeface="Consolas"/>
                <a:cs typeface="Consolas"/>
                <a:sym typeface="Consolas"/>
              </a:rPr>
              <a:t>extensions</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a:solidFill>
                  <a:srgbClr val="569CD6"/>
                </a:solidFill>
                <a:latin typeface="Consolas"/>
                <a:ea typeface="Consolas"/>
                <a:cs typeface="Consolas"/>
                <a:sym typeface="Consolas"/>
              </a:rPr>
              <a:t>extension</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err="1">
                <a:solidFill>
                  <a:srgbClr val="569CD6"/>
                </a:solidFill>
                <a:latin typeface="Consolas"/>
                <a:ea typeface="Consolas"/>
                <a:cs typeface="Consolas"/>
                <a:sym typeface="Consolas"/>
              </a:rPr>
              <a:t>groupId</a:t>
            </a:r>
            <a:r>
              <a:rPr lang="en-US" sz="1000" b="0" i="0" u="none" strike="noStrike" cap="none" dirty="0">
                <a:solidFill>
                  <a:srgbClr val="808080"/>
                </a:solidFill>
                <a:latin typeface="Consolas"/>
                <a:ea typeface="Consolas"/>
                <a:cs typeface="Consolas"/>
                <a:sym typeface="Consolas"/>
              </a:rPr>
              <a:t>&gt;</a:t>
            </a:r>
            <a:r>
              <a:rPr lang="en-US" sz="1000" b="0" i="0" u="none" strike="noStrike" cap="none" dirty="0" err="1">
                <a:solidFill>
                  <a:schemeClr val="dk1"/>
                </a:solidFill>
                <a:latin typeface="Consolas"/>
                <a:ea typeface="Consolas"/>
                <a:cs typeface="Consolas"/>
                <a:sym typeface="Consolas"/>
              </a:rPr>
              <a:t>com.gradle</a:t>
            </a:r>
            <a:r>
              <a:rPr lang="en-US" sz="1000" b="0" i="0" u="none" strike="noStrike" cap="none" dirty="0">
                <a:solidFill>
                  <a:srgbClr val="808080"/>
                </a:solidFill>
                <a:latin typeface="Consolas"/>
                <a:ea typeface="Consolas"/>
                <a:cs typeface="Consolas"/>
                <a:sym typeface="Consolas"/>
              </a:rPr>
              <a:t>&lt;/</a:t>
            </a:r>
            <a:r>
              <a:rPr lang="en-US" sz="1000" b="0" i="0" u="none" strike="noStrike" cap="none" dirty="0" err="1">
                <a:solidFill>
                  <a:srgbClr val="569CD6"/>
                </a:solidFill>
                <a:latin typeface="Consolas"/>
                <a:ea typeface="Consolas"/>
                <a:cs typeface="Consolas"/>
                <a:sym typeface="Consolas"/>
              </a:rPr>
              <a:t>groupId</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err="1">
                <a:solidFill>
                  <a:srgbClr val="569CD6"/>
                </a:solidFill>
                <a:latin typeface="Consolas"/>
                <a:ea typeface="Consolas"/>
                <a:cs typeface="Consolas"/>
                <a:sym typeface="Consolas"/>
              </a:rPr>
              <a:t>artifactId</a:t>
            </a:r>
            <a:r>
              <a:rPr lang="en-US" sz="1000" b="0" i="0" u="none" strike="noStrike" cap="none" dirty="0">
                <a:solidFill>
                  <a:srgbClr val="808080"/>
                </a:solidFill>
                <a:latin typeface="Consolas"/>
                <a:ea typeface="Consolas"/>
                <a:cs typeface="Consolas"/>
                <a:sym typeface="Consolas"/>
              </a:rPr>
              <a:t>&gt;</a:t>
            </a:r>
            <a:r>
              <a:rPr lang="en-US" sz="1000" b="0" i="0" u="none" strike="noStrike" cap="none" dirty="0" err="1">
                <a:solidFill>
                  <a:schemeClr val="dk1"/>
                </a:solidFill>
                <a:latin typeface="Consolas"/>
                <a:ea typeface="Consolas"/>
                <a:cs typeface="Consolas"/>
                <a:sym typeface="Consolas"/>
              </a:rPr>
              <a:t>gradle</a:t>
            </a:r>
            <a:r>
              <a:rPr lang="en-US" sz="1000" b="0" i="0" u="none" strike="noStrike" cap="none" dirty="0">
                <a:solidFill>
                  <a:schemeClr val="dk1"/>
                </a:solidFill>
                <a:latin typeface="Consolas"/>
                <a:ea typeface="Consolas"/>
                <a:cs typeface="Consolas"/>
                <a:sym typeface="Consolas"/>
              </a:rPr>
              <a:t>-enterprise-maven-extension</a:t>
            </a:r>
            <a:r>
              <a:rPr lang="en-US" sz="1000" b="0" i="0" u="none" strike="noStrike" cap="none" dirty="0">
                <a:solidFill>
                  <a:srgbClr val="808080"/>
                </a:solidFill>
                <a:latin typeface="Consolas"/>
                <a:ea typeface="Consolas"/>
                <a:cs typeface="Consolas"/>
                <a:sym typeface="Consolas"/>
              </a:rPr>
              <a:t>&lt;/</a:t>
            </a:r>
            <a:r>
              <a:rPr lang="en-US" sz="1000" b="0" i="0" u="none" strike="noStrike" cap="none" dirty="0" err="1">
                <a:solidFill>
                  <a:srgbClr val="569CD6"/>
                </a:solidFill>
                <a:latin typeface="Consolas"/>
                <a:ea typeface="Consolas"/>
                <a:cs typeface="Consolas"/>
                <a:sym typeface="Consolas"/>
              </a:rPr>
              <a:t>artifactId</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a:solidFill>
                  <a:srgbClr val="569CD6"/>
                </a:solidFill>
                <a:latin typeface="Consolas"/>
                <a:ea typeface="Consolas"/>
                <a:cs typeface="Consolas"/>
                <a:sym typeface="Consolas"/>
              </a:rPr>
              <a:t>version</a:t>
            </a:r>
            <a:r>
              <a:rPr lang="en-US" sz="1000" b="0" i="0" u="none" strike="noStrike" cap="none" dirty="0">
                <a:solidFill>
                  <a:srgbClr val="808080"/>
                </a:solidFill>
                <a:latin typeface="Consolas"/>
                <a:ea typeface="Consolas"/>
                <a:cs typeface="Consolas"/>
                <a:sym typeface="Consolas"/>
              </a:rPr>
              <a:t>&gt;</a:t>
            </a:r>
            <a:r>
              <a:rPr lang="en-US" sz="1000" b="0" i="0" u="none" strike="noStrike" cap="none" dirty="0">
                <a:solidFill>
                  <a:schemeClr val="dk1"/>
                </a:solidFill>
                <a:latin typeface="Consolas"/>
                <a:ea typeface="Consolas"/>
                <a:cs typeface="Consolas"/>
                <a:sym typeface="Consolas"/>
              </a:rPr>
              <a:t>1.10.5</a:t>
            </a:r>
            <a:r>
              <a:rPr lang="en-US" sz="1000" b="0" i="0" u="none" strike="noStrike" cap="none" dirty="0">
                <a:solidFill>
                  <a:srgbClr val="808080"/>
                </a:solidFill>
                <a:latin typeface="Consolas"/>
                <a:ea typeface="Consolas"/>
                <a:cs typeface="Consolas"/>
                <a:sym typeface="Consolas"/>
              </a:rPr>
              <a:t>&lt;/</a:t>
            </a:r>
            <a:r>
              <a:rPr lang="en-US" sz="1000" b="0" i="0" u="none" strike="noStrike" cap="none" dirty="0">
                <a:solidFill>
                  <a:srgbClr val="569CD6"/>
                </a:solidFill>
                <a:latin typeface="Consolas"/>
                <a:ea typeface="Consolas"/>
                <a:cs typeface="Consolas"/>
                <a:sym typeface="Consolas"/>
              </a:rPr>
              <a:t>version</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    &lt;/</a:t>
            </a:r>
            <a:r>
              <a:rPr lang="en-US" sz="1000" b="0" i="0" u="none" strike="noStrike" cap="none" dirty="0">
                <a:solidFill>
                  <a:srgbClr val="569CD6"/>
                </a:solidFill>
                <a:latin typeface="Consolas"/>
                <a:ea typeface="Consolas"/>
                <a:cs typeface="Consolas"/>
                <a:sym typeface="Consolas"/>
              </a:rPr>
              <a:t>extension</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000" b="0" i="0" u="none" strike="noStrike" cap="none" dirty="0">
                <a:solidFill>
                  <a:srgbClr val="808080"/>
                </a:solidFill>
                <a:latin typeface="Consolas"/>
                <a:ea typeface="Consolas"/>
                <a:cs typeface="Consolas"/>
                <a:sym typeface="Consolas"/>
              </a:rPr>
              <a:t>&lt;/</a:t>
            </a:r>
            <a:r>
              <a:rPr lang="en-US" sz="1000" b="0" i="0" u="none" strike="noStrike" cap="none" dirty="0">
                <a:solidFill>
                  <a:srgbClr val="569CD6"/>
                </a:solidFill>
                <a:latin typeface="Consolas"/>
                <a:ea typeface="Consolas"/>
                <a:cs typeface="Consolas"/>
                <a:sym typeface="Consolas"/>
              </a:rPr>
              <a:t>extensions</a:t>
            </a:r>
            <a:r>
              <a:rPr lang="en-US" sz="1000" b="0" i="0" u="none" strike="noStrike" cap="none" dirty="0">
                <a:solidFill>
                  <a:srgbClr val="808080"/>
                </a:solidFill>
                <a:latin typeface="Consolas"/>
                <a:ea typeface="Consolas"/>
                <a:cs typeface="Consolas"/>
                <a:sym typeface="Consolas"/>
              </a:rPr>
              <a:t>&gt;</a:t>
            </a:r>
            <a:endParaRPr sz="1000" b="0" i="0" u="none" strike="noStrike" cap="none" dirty="0">
              <a:solidFill>
                <a:srgbClr val="D4D4D4"/>
              </a:solidFill>
              <a:latin typeface="Consolas"/>
              <a:ea typeface="Consolas"/>
              <a:cs typeface="Consolas"/>
              <a:sym typeface="Consolas"/>
            </a:endParaRPr>
          </a:p>
        </p:txBody>
      </p:sp>
      <p:sp>
        <p:nvSpPr>
          <p:cNvPr id="10" name="Google Shape;196;p13">
            <a:extLst>
              <a:ext uri="{FF2B5EF4-FFF2-40B4-BE49-F238E27FC236}">
                <a16:creationId xmlns:a16="http://schemas.microsoft.com/office/drawing/2014/main" id="{EB1D7A86-5799-4A48-9B01-2591EBCF209B}"/>
              </a:ext>
            </a:extLst>
          </p:cNvPr>
          <p:cNvSpPr/>
          <p:nvPr/>
        </p:nvSpPr>
        <p:spPr>
          <a:xfrm>
            <a:off x="1378118" y="2915334"/>
            <a:ext cx="2750561" cy="246181"/>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dirty="0" err="1">
                <a:solidFill>
                  <a:srgbClr val="808080"/>
                </a:solidFill>
                <a:latin typeface="Consolas"/>
                <a:ea typeface="Consolas"/>
                <a:cs typeface="Consolas"/>
                <a:sym typeface="Consolas"/>
              </a:rPr>
              <a:t>org.gradle.caching</a:t>
            </a:r>
            <a:r>
              <a:rPr lang="en-US" sz="1000" dirty="0">
                <a:solidFill>
                  <a:srgbClr val="808080"/>
                </a:solidFill>
                <a:latin typeface="Consolas"/>
                <a:ea typeface="Consolas"/>
                <a:cs typeface="Consolas"/>
                <a:sym typeface="Consolas"/>
              </a:rPr>
              <a:t>=true</a:t>
            </a:r>
            <a:endParaRPr sz="1000" b="0" i="0" u="none" strike="noStrike" cap="none" dirty="0">
              <a:solidFill>
                <a:srgbClr val="D4D4D4"/>
              </a:solidFill>
              <a:latin typeface="Consolas"/>
              <a:ea typeface="Consolas"/>
              <a:cs typeface="Consolas"/>
              <a:sym typeface="Consolas"/>
            </a:endParaRPr>
          </a:p>
        </p:txBody>
      </p:sp>
      <p:sp>
        <p:nvSpPr>
          <p:cNvPr id="12" name="Google Shape;194;p13">
            <a:extLst>
              <a:ext uri="{FF2B5EF4-FFF2-40B4-BE49-F238E27FC236}">
                <a16:creationId xmlns:a16="http://schemas.microsoft.com/office/drawing/2014/main" id="{6A863EA0-23BE-194F-B971-E57173CBF2AE}"/>
              </a:ext>
            </a:extLst>
          </p:cNvPr>
          <p:cNvSpPr txBox="1"/>
          <p:nvPr/>
        </p:nvSpPr>
        <p:spPr>
          <a:xfrm>
            <a:off x="5636573" y="2581628"/>
            <a:ext cx="285260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Calibri"/>
                <a:ea typeface="Calibri"/>
                <a:cs typeface="Calibri"/>
                <a:sym typeface="Calibri"/>
              </a:rPr>
              <a:t>.</a:t>
            </a:r>
            <a:r>
              <a:rPr lang="en-US" sz="1400" i="0" u="none" strike="noStrike" cap="none" dirty="0" err="1">
                <a:solidFill>
                  <a:srgbClr val="000000"/>
                </a:solidFill>
                <a:latin typeface="Calibri"/>
                <a:ea typeface="Calibri"/>
                <a:cs typeface="Calibri"/>
                <a:sym typeface="Calibri"/>
              </a:rPr>
              <a:t>mvn</a:t>
            </a:r>
            <a:r>
              <a:rPr lang="en-US" sz="1400" i="0" u="none" strike="noStrike" cap="none" dirty="0">
                <a:solidFill>
                  <a:srgbClr val="000000"/>
                </a:solidFill>
                <a:latin typeface="Calibri"/>
                <a:ea typeface="Calibri"/>
                <a:cs typeface="Calibri"/>
                <a:sym typeface="Calibri"/>
              </a:rPr>
              <a:t>/</a:t>
            </a:r>
            <a:r>
              <a:rPr lang="en-US" sz="1400" i="0" u="none" strike="noStrike" cap="none" dirty="0" err="1">
                <a:solidFill>
                  <a:srgbClr val="000000"/>
                </a:solidFill>
                <a:latin typeface="Calibri"/>
                <a:ea typeface="Calibri"/>
                <a:cs typeface="Calibri"/>
                <a:sym typeface="Calibri"/>
              </a:rPr>
              <a:t>gradle-enterprise.xml</a:t>
            </a:r>
            <a:endParaRPr sz="1400" i="0" u="none" strike="noStrike" cap="none"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77380A5F-C65C-2C41-A217-F1C51E1A5011}"/>
              </a:ext>
            </a:extLst>
          </p:cNvPr>
          <p:cNvSpPr txBox="1"/>
          <p:nvPr/>
        </p:nvSpPr>
        <p:spPr>
          <a:xfrm>
            <a:off x="1288185" y="2580170"/>
            <a:ext cx="2020105" cy="307777"/>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Gradle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gradle.properties</a:t>
            </a: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FECB462-9800-7F41-96A8-ABBDA2EB39EF}"/>
              </a:ext>
            </a:extLst>
          </p:cNvPr>
          <p:cNvSpPr txBox="1"/>
          <p:nvPr/>
        </p:nvSpPr>
        <p:spPr>
          <a:xfrm>
            <a:off x="2405565" y="4354737"/>
            <a:ext cx="939681" cy="307777"/>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Gradle CLI</a:t>
            </a:r>
          </a:p>
        </p:txBody>
      </p:sp>
      <p:pic>
        <p:nvPicPr>
          <p:cNvPr id="4" name="Picture 3">
            <a:extLst>
              <a:ext uri="{FF2B5EF4-FFF2-40B4-BE49-F238E27FC236}">
                <a16:creationId xmlns:a16="http://schemas.microsoft.com/office/drawing/2014/main" id="{6EE15D7F-5338-A543-8305-F4BA3648B938}"/>
              </a:ext>
            </a:extLst>
          </p:cNvPr>
          <p:cNvPicPr>
            <a:picLocks noChangeAspect="1"/>
          </p:cNvPicPr>
          <p:nvPr/>
        </p:nvPicPr>
        <p:blipFill>
          <a:blip r:embed="rId4"/>
          <a:stretch>
            <a:fillRect/>
          </a:stretch>
        </p:blipFill>
        <p:spPr>
          <a:xfrm>
            <a:off x="3364987" y="4400675"/>
            <a:ext cx="2997200" cy="215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2718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4"/>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3" name="Google Shape;203;p14"/>
          <p:cNvSpPr txBox="1"/>
          <p:nvPr/>
        </p:nvSpPr>
        <p:spPr>
          <a:xfrm>
            <a:off x="2259975" y="27505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Demo:  Local Maven Build Scan</a:t>
            </a:r>
            <a:endParaRPr sz="2400" b="0" i="0" u="none" strike="noStrike" cap="none" dirty="0">
              <a:solidFill>
                <a:srgbClr val="02303A"/>
              </a:solidFill>
              <a:latin typeface="Lato"/>
              <a:ea typeface="Lato"/>
              <a:cs typeface="Lato"/>
              <a:sym typeface="Lato"/>
            </a:endParaRPr>
          </a:p>
        </p:txBody>
      </p:sp>
      <p:sp>
        <p:nvSpPr>
          <p:cNvPr id="204" name="Google Shape;204;p14"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05" name="Google Shape;205;p14"/>
          <p:cNvSpPr txBox="1"/>
          <p:nvPr/>
        </p:nvSpPr>
        <p:spPr>
          <a:xfrm>
            <a:off x="1413975" y="1110350"/>
            <a:ext cx="71442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Generate the camel-archetype-spring-boot Maven archetype</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Enable the Gradle Enterprise Maven extension plugin and run the build</a:t>
            </a: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Observe the Build Scan results</a:t>
            </a: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Also demonstrate native Gradle build scan with “</a:t>
            </a:r>
            <a:r>
              <a:rPr lang="en-US" sz="1300" dirty="0" err="1">
                <a:solidFill>
                  <a:srgbClr val="02303A"/>
                </a:solidFill>
                <a:latin typeface="Lato"/>
                <a:ea typeface="Lato"/>
                <a:cs typeface="Lato"/>
                <a:sym typeface="Lato"/>
              </a:rPr>
              <a:t>gradle</a:t>
            </a:r>
            <a:r>
              <a:rPr lang="en-US" sz="1300" dirty="0">
                <a:solidFill>
                  <a:srgbClr val="02303A"/>
                </a:solidFill>
                <a:latin typeface="Lato"/>
                <a:ea typeface="Lato"/>
                <a:cs typeface="Lato"/>
                <a:sym typeface="Lato"/>
              </a:rPr>
              <a:t> build --scan”</a:t>
            </a:r>
            <a:endParaRPr sz="1300" b="0" i="0" u="none" strike="noStrike" cap="none" dirty="0">
              <a:solidFill>
                <a:srgbClr val="02303A"/>
              </a:solidFill>
              <a:latin typeface="Lato"/>
              <a:ea typeface="Lato"/>
              <a:cs typeface="Lato"/>
              <a:sym typeface="Lato"/>
            </a:endParaRPr>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06" name="Google Shape;206;p14" descr="Shape, circle&#10;&#10;Description automatically generated"/>
          <p:cNvPicPr preferRelativeResize="0"/>
          <p:nvPr/>
        </p:nvPicPr>
        <p:blipFill rotWithShape="1">
          <a:blip r:embed="rId4">
            <a:alphaModFix/>
          </a:blip>
          <a:srcRect/>
          <a:stretch/>
        </p:blipFill>
        <p:spPr>
          <a:xfrm>
            <a:off x="1299049" y="190534"/>
            <a:ext cx="908797" cy="729282"/>
          </a:xfrm>
          <a:prstGeom prst="rect">
            <a:avLst/>
          </a:prstGeom>
          <a:noFill/>
          <a:ln>
            <a:noFill/>
          </a:ln>
        </p:spPr>
      </p:pic>
      <p:pic>
        <p:nvPicPr>
          <p:cNvPr id="3" name="Picture 2">
            <a:extLst>
              <a:ext uri="{FF2B5EF4-FFF2-40B4-BE49-F238E27FC236}">
                <a16:creationId xmlns:a16="http://schemas.microsoft.com/office/drawing/2014/main" id="{E21D41AF-268F-3048-82B0-F19FE06B7608}"/>
              </a:ext>
            </a:extLst>
          </p:cNvPr>
          <p:cNvPicPr>
            <a:picLocks noChangeAspect="1"/>
          </p:cNvPicPr>
          <p:nvPr/>
        </p:nvPicPr>
        <p:blipFill>
          <a:blip r:embed="rId5"/>
          <a:stretch>
            <a:fillRect/>
          </a:stretch>
        </p:blipFill>
        <p:spPr>
          <a:xfrm>
            <a:off x="1928191" y="2827259"/>
            <a:ext cx="5287617" cy="19768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1768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5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577" name="Google Shape;577;p58"/>
          <p:cNvPicPr preferRelativeResize="0"/>
          <p:nvPr/>
        </p:nvPicPr>
        <p:blipFill>
          <a:blip r:embed="rId4">
            <a:alphaModFix/>
          </a:blip>
          <a:stretch>
            <a:fillRect/>
          </a:stretch>
        </p:blipFill>
        <p:spPr>
          <a:xfrm>
            <a:off x="0" y="0"/>
            <a:ext cx="9144000" cy="5143500"/>
          </a:xfrm>
          <a:prstGeom prst="rect">
            <a:avLst/>
          </a:prstGeom>
          <a:noFill/>
          <a:ln>
            <a:noFill/>
          </a:ln>
        </p:spPr>
      </p:pic>
      <p:sp>
        <p:nvSpPr>
          <p:cNvPr id="578" name="Google Shape;578;p58"/>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579" name="Google Shape;579;p58"/>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i="1" dirty="0">
                <a:solidFill>
                  <a:srgbClr val="02303A"/>
                </a:solidFill>
                <a:latin typeface="Lato"/>
                <a:ea typeface="Lato"/>
                <a:cs typeface="Lato"/>
                <a:sym typeface="Lato"/>
              </a:rPr>
              <a:t>Why data is essential to keep builds fast</a:t>
            </a:r>
            <a:endParaRPr sz="2400" i="1" dirty="0">
              <a:solidFill>
                <a:srgbClr val="02303A"/>
              </a:solidFill>
              <a:latin typeface="Lato"/>
              <a:ea typeface="Lato"/>
              <a:cs typeface="Lato"/>
              <a:sym typeface="Lato"/>
            </a:endParaRPr>
          </a:p>
        </p:txBody>
      </p:sp>
    </p:spTree>
    <p:extLst>
      <p:ext uri="{BB962C8B-B14F-4D97-AF65-F5344CB8AC3E}">
        <p14:creationId xmlns:p14="http://schemas.microsoft.com/office/powerpoint/2010/main" val="4016544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pic>
        <p:nvPicPr>
          <p:cNvPr id="584" name="Google Shape;584;p5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85" name="Google Shape;585;p5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86" name="Google Shape;586;p59"/>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Performance regressions are easily introduced </a:t>
            </a:r>
            <a:endParaRPr sz="2400" dirty="0">
              <a:solidFill>
                <a:srgbClr val="02303A"/>
              </a:solidFill>
              <a:latin typeface="Lato"/>
              <a:ea typeface="Lato"/>
              <a:cs typeface="Lato"/>
              <a:sym typeface="Lato"/>
            </a:endParaRPr>
          </a:p>
          <a:p>
            <a:pPr marL="0" lvl="0" indent="0" algn="l" rtl="0">
              <a:spcBef>
                <a:spcPts val="0"/>
              </a:spcBef>
              <a:spcAft>
                <a:spcPts val="0"/>
              </a:spcAft>
              <a:buNone/>
            </a:pPr>
            <a:endParaRPr sz="2400" dirty="0">
              <a:solidFill>
                <a:srgbClr val="02303A"/>
              </a:solidFill>
              <a:latin typeface="Lato"/>
              <a:ea typeface="Lato"/>
              <a:cs typeface="Lato"/>
              <a:sym typeface="Lato"/>
            </a:endParaRPr>
          </a:p>
        </p:txBody>
      </p:sp>
      <p:sp>
        <p:nvSpPr>
          <p:cNvPr id="587" name="Google Shape;587;p59"/>
          <p:cNvSpPr txBox="1"/>
          <p:nvPr/>
        </p:nvSpPr>
        <p:spPr>
          <a:xfrm>
            <a:off x="1360995" y="1140872"/>
            <a:ext cx="7144200" cy="31710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Infrastructure changes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Binary management</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Caching</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CI agents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New annotation processors or versions of annotation processors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Build logic configurations settings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Build tool version and plugins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Compiler settings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Memory settings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Code refactoring</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New office locations</a:t>
            </a: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pic>
        <p:nvPicPr>
          <p:cNvPr id="2" name="Picture 1">
            <a:extLst>
              <a:ext uri="{FF2B5EF4-FFF2-40B4-BE49-F238E27FC236}">
                <a16:creationId xmlns:a16="http://schemas.microsoft.com/office/drawing/2014/main" id="{3D08AB95-25AF-B74F-81DB-62684624D121}"/>
              </a:ext>
            </a:extLst>
          </p:cNvPr>
          <p:cNvPicPr>
            <a:picLocks noChangeAspect="1"/>
          </p:cNvPicPr>
          <p:nvPr/>
        </p:nvPicPr>
        <p:blipFill>
          <a:blip r:embed="rId5"/>
          <a:stretch>
            <a:fillRect/>
          </a:stretch>
        </p:blipFill>
        <p:spPr>
          <a:xfrm>
            <a:off x="6770523" y="1247289"/>
            <a:ext cx="2024964" cy="156257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5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85" name="Google Shape;585;p5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86" name="Google Shape;586;p59"/>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02303A"/>
                </a:solidFill>
                <a:latin typeface="Lato"/>
                <a:ea typeface="Lato"/>
                <a:cs typeface="Lato"/>
                <a:sym typeface="Lato"/>
              </a:rPr>
              <a:t>Observability = Effectiveness</a:t>
            </a:r>
            <a:endParaRPr sz="2400" dirty="0">
              <a:solidFill>
                <a:srgbClr val="02303A"/>
              </a:solidFill>
              <a:latin typeface="Lato"/>
              <a:ea typeface="Lato"/>
              <a:cs typeface="Lato"/>
              <a:sym typeface="Lato"/>
            </a:endParaRPr>
          </a:p>
          <a:p>
            <a:pPr marL="0" lvl="0" indent="0" algn="l" rtl="0">
              <a:spcBef>
                <a:spcPts val="0"/>
              </a:spcBef>
              <a:spcAft>
                <a:spcPts val="0"/>
              </a:spcAft>
              <a:buNone/>
            </a:pPr>
            <a:endParaRPr sz="2400" dirty="0">
              <a:solidFill>
                <a:srgbClr val="02303A"/>
              </a:solidFill>
              <a:latin typeface="Lato"/>
              <a:ea typeface="Lato"/>
              <a:cs typeface="Lato"/>
              <a:sym typeface="Lato"/>
            </a:endParaRPr>
          </a:p>
        </p:txBody>
      </p:sp>
      <p:pic>
        <p:nvPicPr>
          <p:cNvPr id="7" name="Picture 2">
            <a:extLst>
              <a:ext uri="{FF2B5EF4-FFF2-40B4-BE49-F238E27FC236}">
                <a16:creationId xmlns:a16="http://schemas.microsoft.com/office/drawing/2014/main" id="{1FA03D6E-8A1E-3D41-BEF0-14C1D932A31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5975" y="1208775"/>
            <a:ext cx="8077200" cy="3086100"/>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5AFF41D0-6907-7141-9E1A-01CD485B7BC6}"/>
              </a:ext>
            </a:extLst>
          </p:cNvPr>
          <p:cNvSpPr/>
          <p:nvPr/>
        </p:nvSpPr>
        <p:spPr>
          <a:xfrm>
            <a:off x="4816950" y="3473987"/>
            <a:ext cx="2838616" cy="1032814"/>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68659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584;p59">
            <a:extLst>
              <a:ext uri="{FF2B5EF4-FFF2-40B4-BE49-F238E27FC236}">
                <a16:creationId xmlns:a16="http://schemas.microsoft.com/office/drawing/2014/main" id="{5168E6EF-CB90-BF4E-829A-B24F3561B10D}"/>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5" name="Google Shape;852;p36">
            <a:extLst>
              <a:ext uri="{FF2B5EF4-FFF2-40B4-BE49-F238E27FC236}">
                <a16:creationId xmlns:a16="http://schemas.microsoft.com/office/drawing/2014/main" id="{7D9BA494-FBBC-4B02-8276-9041C0A0913D}"/>
              </a:ext>
            </a:extLst>
          </p:cNvPr>
          <p:cNvSpPr/>
          <p:nvPr/>
        </p:nvSpPr>
        <p:spPr>
          <a:xfrm>
            <a:off x="4715413" y="3297240"/>
            <a:ext cx="4160231" cy="1846260"/>
          </a:xfrm>
          <a:prstGeom prst="rect">
            <a:avLst/>
          </a:prstGeom>
          <a:solidFill>
            <a:srgbClr val="F2F2F2"/>
          </a:solidFill>
          <a:ln>
            <a:noFill/>
          </a:ln>
        </p:spPr>
        <p:txBody>
          <a:bodyPr spcFirstLastPara="1" wrap="square" lIns="480060" tIns="68580" rIns="480060" bIns="54864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1200" i="1" kern="0" dirty="0">
                <a:solidFill>
                  <a:schemeClr val="tx1">
                    <a:lumMod val="50000"/>
                    <a:lumOff val="50000"/>
                  </a:schemeClr>
                </a:solidFill>
                <a:latin typeface="Calibri" panose="020F0502020204030204" pitchFamily="34" charset="0"/>
                <a:cs typeface="Calibri" panose="020F0502020204030204" pitchFamily="34" charset="0"/>
              </a:rPr>
              <a:t>“</a:t>
            </a:r>
            <a:r>
              <a:rPr lang="en-US" sz="1200" i="1" kern="0" dirty="0">
                <a:solidFill>
                  <a:schemeClr val="tx1">
                    <a:lumMod val="65000"/>
                    <a:lumOff val="35000"/>
                  </a:schemeClr>
                </a:solidFill>
                <a:latin typeface="Calibri" panose="020F0502020204030204" pitchFamily="34" charset="0"/>
                <a:cs typeface="Calibri" panose="020F0502020204030204" pitchFamily="34" charset="0"/>
              </a:rPr>
              <a:t>How does a project get to be a year late? One day at a time.</a:t>
            </a:r>
            <a:r>
              <a:rPr lang="en-US" sz="1200" i="1" dirty="0">
                <a:solidFill>
                  <a:schemeClr val="tx1">
                    <a:lumMod val="65000"/>
                    <a:lumOff val="35000"/>
                  </a:schemeClr>
                </a:solidFill>
                <a:latin typeface="Calibri" panose="020F0502020204030204" pitchFamily="34" charset="0"/>
                <a:cs typeface="Calibri" panose="020F0502020204030204" pitchFamily="34" charset="0"/>
              </a:rPr>
              <a:t>”</a:t>
            </a:r>
          </a:p>
          <a:p>
            <a:pPr algn="ctr" defTabSz="685800">
              <a:defRPr/>
            </a:pPr>
            <a:endParaRPr lang="en-US" sz="1200" i="1" dirty="0">
              <a:solidFill>
                <a:srgbClr val="292929"/>
              </a:solidFill>
              <a:latin typeface="Calibri" panose="020F0502020204030204" pitchFamily="34" charset="0"/>
              <a:cs typeface="Calibri" panose="020F0502020204030204" pitchFamily="34" charset="0"/>
            </a:endParaRPr>
          </a:p>
          <a:p>
            <a:pPr algn="ctr" defTabSz="685800">
              <a:defRPr/>
            </a:pPr>
            <a:r>
              <a:rPr lang="en-US" sz="900" dirty="0">
                <a:solidFill>
                  <a:srgbClr val="292929"/>
                </a:solidFill>
                <a:latin typeface="Calibri" panose="020F0502020204030204" pitchFamily="34" charset="0"/>
                <a:cs typeface="Calibri" panose="020F0502020204030204" pitchFamily="34" charset="0"/>
              </a:rPr>
              <a:t>-Fred Brooks, Renowned Software Engineer, IBM</a:t>
            </a:r>
            <a:endParaRPr lang="en-US" sz="900" i="1" kern="0" dirty="0">
              <a:solidFill>
                <a:srgbClr val="000000">
                  <a:lumMod val="50000"/>
                  <a:lumOff val="50000"/>
                </a:srgbClr>
              </a:solidFill>
              <a:latin typeface="Calibri" panose="020F0502020204030204" pitchFamily="34" charset="0"/>
              <a:ea typeface="Arial"/>
              <a:cs typeface="Calibri" panose="020F0502020204030204" pitchFamily="34" charset="0"/>
            </a:endParaRPr>
          </a:p>
        </p:txBody>
      </p:sp>
      <p:sp>
        <p:nvSpPr>
          <p:cNvPr id="6" name="Trapezoid 5">
            <a:extLst>
              <a:ext uri="{FF2B5EF4-FFF2-40B4-BE49-F238E27FC236}">
                <a16:creationId xmlns:a16="http://schemas.microsoft.com/office/drawing/2014/main" id="{57C93D95-B15A-47B7-9FF0-E9EBC6D762BF}"/>
              </a:ext>
            </a:extLst>
          </p:cNvPr>
          <p:cNvSpPr/>
          <p:nvPr/>
        </p:nvSpPr>
        <p:spPr>
          <a:xfrm>
            <a:off x="4715413" y="2787466"/>
            <a:ext cx="4160231" cy="509774"/>
          </a:xfrm>
          <a:prstGeom prst="trapezoid">
            <a:avLst>
              <a:gd name="adj" fmla="val 45102"/>
            </a:avLst>
          </a:prstGeom>
          <a:solidFill>
            <a:srgbClr val="FFFFFF">
              <a:lumMod val="8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endParaRPr lang="en-US" sz="1350">
              <a:solidFill>
                <a:srgbClr val="FFFFFF"/>
              </a:solidFill>
              <a:latin typeface="Calibri" panose="020F0502020204030204"/>
            </a:endParaRPr>
          </a:p>
        </p:txBody>
      </p:sp>
      <p:pic>
        <p:nvPicPr>
          <p:cNvPr id="7" name="Picture 6">
            <a:extLst>
              <a:ext uri="{FF2B5EF4-FFF2-40B4-BE49-F238E27FC236}">
                <a16:creationId xmlns:a16="http://schemas.microsoft.com/office/drawing/2014/main" id="{C62E48F4-E8B7-47D9-817E-364F4030124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27484" y="1173912"/>
            <a:ext cx="3547770" cy="1961164"/>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4746533C-7188-4D16-A3A1-F4E642E18433}"/>
              </a:ext>
            </a:extLst>
          </p:cNvPr>
          <p:cNvSpPr/>
          <p:nvPr/>
        </p:nvSpPr>
        <p:spPr>
          <a:xfrm>
            <a:off x="5618332" y="1232353"/>
            <a:ext cx="2391936" cy="1519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4098" name="Picture 2" descr="Gradle Enterprise screenshot showing flaky test and build failure trends.">
            <a:extLst>
              <a:ext uri="{FF2B5EF4-FFF2-40B4-BE49-F238E27FC236}">
                <a16:creationId xmlns:a16="http://schemas.microsoft.com/office/drawing/2014/main" id="{56626A2C-3FC1-49F8-A370-8B18FEA7E63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642765" y="1209646"/>
            <a:ext cx="2397455" cy="16005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2F2A5B9-15B4-46F3-8EF8-38C0D0F14696}"/>
              </a:ext>
            </a:extLst>
          </p:cNvPr>
          <p:cNvSpPr txBox="1"/>
          <p:nvPr/>
        </p:nvSpPr>
        <p:spPr>
          <a:xfrm>
            <a:off x="1103780" y="1173912"/>
            <a:ext cx="3209011" cy="3416320"/>
          </a:xfrm>
          <a:prstGeom prst="rect">
            <a:avLst/>
          </a:prstGeom>
          <a:noFill/>
        </p:spPr>
        <p:txBody>
          <a:bodyPr wrap="square" rtlCol="0">
            <a:spAutoFit/>
          </a:bodyPr>
          <a:lstStyle/>
          <a:p>
            <a:pPr marL="257175" indent="-257175">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DPE PMO should </a:t>
            </a:r>
            <a:r>
              <a:rPr lang="en-US" sz="1800" b="1" dirty="0">
                <a:solidFill>
                  <a:srgbClr val="01303A"/>
                </a:solidFill>
                <a:latin typeface="Calibri" panose="020F0502020204030204" pitchFamily="34" charset="0"/>
                <a:cs typeface="Calibri" panose="020F0502020204030204" pitchFamily="34" charset="0"/>
              </a:rPr>
              <a:t>centralize build metrics</a:t>
            </a:r>
          </a:p>
          <a:p>
            <a:pPr marL="257175" indent="-257175">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They can be used to </a:t>
            </a:r>
            <a:r>
              <a:rPr lang="en-US" sz="1800" b="1" dirty="0">
                <a:solidFill>
                  <a:srgbClr val="01303A"/>
                </a:solidFill>
                <a:latin typeface="Calibri" panose="020F0502020204030204" pitchFamily="34" charset="0"/>
                <a:cs typeface="Calibri" panose="020F0502020204030204" pitchFamily="34" charset="0"/>
              </a:rPr>
              <a:t>benchmark and ensure productivity improvement</a:t>
            </a:r>
          </a:p>
          <a:p>
            <a:pPr marL="257175" indent="-257175">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This enables the DPE PMO to </a:t>
            </a:r>
            <a:r>
              <a:rPr lang="en-US" sz="1800" b="1" dirty="0">
                <a:solidFill>
                  <a:srgbClr val="01303A"/>
                </a:solidFill>
                <a:latin typeface="Calibri" panose="020F0502020204030204" pitchFamily="34" charset="0"/>
                <a:cs typeface="Calibri" panose="020F0502020204030204" pitchFamily="34" charset="0"/>
              </a:rPr>
              <a:t>continually improve productivity</a:t>
            </a:r>
          </a:p>
          <a:p>
            <a:pPr marL="257175" indent="-257175">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Build feedback is </a:t>
            </a:r>
            <a:r>
              <a:rPr lang="en-US" sz="1800" b="1" dirty="0">
                <a:solidFill>
                  <a:srgbClr val="01303A"/>
                </a:solidFill>
                <a:latin typeface="Calibri" panose="020F0502020204030204" pitchFamily="34" charset="0"/>
                <a:cs typeface="Calibri" panose="020F0502020204030204" pitchFamily="34" charset="0"/>
              </a:rPr>
              <a:t>automatically provided </a:t>
            </a:r>
            <a:r>
              <a:rPr lang="en-US" sz="1800" dirty="0">
                <a:solidFill>
                  <a:srgbClr val="01303A"/>
                </a:solidFill>
                <a:latin typeface="Calibri" panose="020F0502020204030204" pitchFamily="34" charset="0"/>
                <a:cs typeface="Calibri" panose="020F0502020204030204" pitchFamily="34" charset="0"/>
              </a:rPr>
              <a:t>to the DPE PMO team each build</a:t>
            </a:r>
          </a:p>
        </p:txBody>
      </p:sp>
      <p:sp>
        <p:nvSpPr>
          <p:cNvPr id="12" name="Google Shape;280;p21">
            <a:extLst>
              <a:ext uri="{FF2B5EF4-FFF2-40B4-BE49-F238E27FC236}">
                <a16:creationId xmlns:a16="http://schemas.microsoft.com/office/drawing/2014/main" id="{5B86A9AE-1859-1841-8915-B55F7BC7B67F}"/>
              </a:ext>
            </a:extLst>
          </p:cNvPr>
          <p:cNvSpPr txBox="1"/>
          <p:nvPr/>
        </p:nvSpPr>
        <p:spPr>
          <a:xfrm>
            <a:off x="1133732" y="497709"/>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Trends and Insights</a:t>
            </a:r>
            <a:endParaRPr sz="2400" dirty="0">
              <a:solidFill>
                <a:srgbClr val="02303A"/>
              </a:solidFill>
              <a:latin typeface="Lato"/>
              <a:ea typeface="Lato"/>
              <a:cs typeface="Lato"/>
              <a:sym typeface="Lato"/>
            </a:endParaRPr>
          </a:p>
        </p:txBody>
      </p:sp>
    </p:spTree>
    <p:extLst>
      <p:ext uri="{BB962C8B-B14F-4D97-AF65-F5344CB8AC3E}">
        <p14:creationId xmlns:p14="http://schemas.microsoft.com/office/powerpoint/2010/main" val="29586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584;p59">
            <a:extLst>
              <a:ext uri="{FF2B5EF4-FFF2-40B4-BE49-F238E27FC236}">
                <a16:creationId xmlns:a16="http://schemas.microsoft.com/office/drawing/2014/main" id="{E28C18F0-0415-C245-948B-96F01BDF83C2}"/>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4" name="Google Shape;852;p36">
            <a:extLst>
              <a:ext uri="{FF2B5EF4-FFF2-40B4-BE49-F238E27FC236}">
                <a16:creationId xmlns:a16="http://schemas.microsoft.com/office/drawing/2014/main" id="{71AF0A75-ABC0-42F1-9D90-A9E08CDB2690}"/>
              </a:ext>
            </a:extLst>
          </p:cNvPr>
          <p:cNvSpPr/>
          <p:nvPr/>
        </p:nvSpPr>
        <p:spPr>
          <a:xfrm>
            <a:off x="4715413" y="3297240"/>
            <a:ext cx="4160231" cy="1846260"/>
          </a:xfrm>
          <a:prstGeom prst="rect">
            <a:avLst/>
          </a:prstGeom>
          <a:solidFill>
            <a:srgbClr val="F2F2F2"/>
          </a:solidFill>
          <a:ln>
            <a:noFill/>
          </a:ln>
        </p:spPr>
        <p:txBody>
          <a:bodyPr spcFirstLastPara="1" wrap="square" lIns="480060" tIns="68580" rIns="480060" bIns="548640" anchor="b"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1200" i="1" dirty="0">
                <a:solidFill>
                  <a:schemeClr val="bg2"/>
                </a:solidFill>
                <a:latin typeface="Calibri" panose="020F0502020204030204" pitchFamily="34" charset="0"/>
                <a:cs typeface="Calibri" panose="020F0502020204030204" pitchFamily="34" charset="0"/>
              </a:rPr>
              <a:t>“If you can’t measure it, you can’t improve it.”</a:t>
            </a:r>
          </a:p>
          <a:p>
            <a:pPr algn="ctr" defTabSz="685800">
              <a:defRPr/>
            </a:pPr>
            <a:endParaRPr lang="en-US" sz="900" i="1" kern="0" dirty="0">
              <a:solidFill>
                <a:srgbClr val="000000">
                  <a:lumMod val="50000"/>
                  <a:lumOff val="50000"/>
                </a:srgbClr>
              </a:solidFill>
              <a:latin typeface="Calibri" panose="020F0502020204030204" pitchFamily="34" charset="0"/>
              <a:ea typeface="Arial"/>
              <a:cs typeface="Calibri" panose="020F0502020204030204" pitchFamily="34" charset="0"/>
            </a:endParaRPr>
          </a:p>
          <a:p>
            <a:pPr algn="ctr" defTabSz="685800">
              <a:defRPr/>
            </a:pPr>
            <a:r>
              <a:rPr lang="en-US" sz="900" kern="0" dirty="0">
                <a:latin typeface="Calibri" panose="020F0502020204030204" pitchFamily="34" charset="0"/>
                <a:ea typeface="Arial"/>
                <a:cs typeface="Calibri" panose="020F0502020204030204" pitchFamily="34" charset="0"/>
              </a:rPr>
              <a:t>- Peter Drucker, Business Luminary</a:t>
            </a:r>
          </a:p>
        </p:txBody>
      </p:sp>
      <p:sp>
        <p:nvSpPr>
          <p:cNvPr id="5" name="Trapezoid 4">
            <a:extLst>
              <a:ext uri="{FF2B5EF4-FFF2-40B4-BE49-F238E27FC236}">
                <a16:creationId xmlns:a16="http://schemas.microsoft.com/office/drawing/2014/main" id="{63E91B90-38AF-44D0-8D45-3010FB79E7AE}"/>
              </a:ext>
            </a:extLst>
          </p:cNvPr>
          <p:cNvSpPr/>
          <p:nvPr/>
        </p:nvSpPr>
        <p:spPr>
          <a:xfrm>
            <a:off x="4715413" y="2787466"/>
            <a:ext cx="4160231" cy="509774"/>
          </a:xfrm>
          <a:prstGeom prst="trapezoid">
            <a:avLst>
              <a:gd name="adj" fmla="val 45102"/>
            </a:avLst>
          </a:prstGeom>
          <a:solidFill>
            <a:srgbClr val="FFFFFF">
              <a:lumMod val="8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endParaRPr lang="en-US" sz="1350">
              <a:solidFill>
                <a:srgbClr val="FFFFFF"/>
              </a:solidFill>
              <a:latin typeface="Calibri" panose="020F0502020204030204"/>
            </a:endParaRPr>
          </a:p>
        </p:txBody>
      </p:sp>
      <p:pic>
        <p:nvPicPr>
          <p:cNvPr id="6" name="Picture 5">
            <a:extLst>
              <a:ext uri="{FF2B5EF4-FFF2-40B4-BE49-F238E27FC236}">
                <a16:creationId xmlns:a16="http://schemas.microsoft.com/office/drawing/2014/main" id="{B57F0B76-5B86-4488-ADBA-E5F2E1A7C6D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27484" y="1173912"/>
            <a:ext cx="3547770" cy="1961164"/>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D371364E-B434-4E10-80F7-D4096CD8AAE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601280" y="1257553"/>
            <a:ext cx="2405522" cy="1529911"/>
          </a:xfrm>
          <a:prstGeom prst="rect">
            <a:avLst/>
          </a:prstGeom>
        </p:spPr>
      </p:pic>
      <p:sp>
        <p:nvSpPr>
          <p:cNvPr id="7" name="TextBox 6">
            <a:extLst>
              <a:ext uri="{FF2B5EF4-FFF2-40B4-BE49-F238E27FC236}">
                <a16:creationId xmlns:a16="http://schemas.microsoft.com/office/drawing/2014/main" id="{7C3312D2-2401-41DD-A058-5B029C75C72B}"/>
              </a:ext>
            </a:extLst>
          </p:cNvPr>
          <p:cNvSpPr txBox="1"/>
          <p:nvPr/>
        </p:nvSpPr>
        <p:spPr>
          <a:xfrm>
            <a:off x="1144404" y="1079304"/>
            <a:ext cx="3414973" cy="3416320"/>
          </a:xfrm>
          <a:prstGeom prst="rect">
            <a:avLst/>
          </a:prstGeom>
          <a:noFill/>
        </p:spPr>
        <p:txBody>
          <a:bodyPr wrap="square" rtlCol="0">
            <a:spAutoFit/>
          </a:bodyPr>
          <a:lstStyle/>
          <a:p>
            <a:pPr marL="214313" indent="-214313">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Test and build results can be compared across runs to </a:t>
            </a:r>
            <a:r>
              <a:rPr lang="en-US" sz="1800" b="1" dirty="0">
                <a:solidFill>
                  <a:srgbClr val="01303A"/>
                </a:solidFill>
                <a:latin typeface="Calibri" panose="020F0502020204030204" pitchFamily="34" charset="0"/>
                <a:cs typeface="Calibri" panose="020F0502020204030204" pitchFamily="34" charset="0"/>
              </a:rPr>
              <a:t>identify non-deterministic (flaky)</a:t>
            </a:r>
            <a:r>
              <a:rPr lang="en-US" sz="1800" dirty="0">
                <a:solidFill>
                  <a:srgbClr val="01303A"/>
                </a:solidFill>
                <a:latin typeface="Calibri" panose="020F0502020204030204" pitchFamily="34" charset="0"/>
                <a:cs typeface="Calibri" panose="020F0502020204030204" pitchFamily="34" charset="0"/>
              </a:rPr>
              <a:t> behavior</a:t>
            </a:r>
          </a:p>
          <a:p>
            <a:pPr marL="214313" indent="-214313">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By finding flakiness further left, we </a:t>
            </a:r>
            <a:r>
              <a:rPr lang="en-US" sz="1800" b="1" dirty="0">
                <a:solidFill>
                  <a:srgbClr val="01303A"/>
                </a:solidFill>
                <a:latin typeface="Calibri" panose="020F0502020204030204" pitchFamily="34" charset="0"/>
                <a:cs typeface="Calibri" panose="020F0502020204030204" pitchFamily="34" charset="0"/>
              </a:rPr>
              <a:t>reduce the number of bugs </a:t>
            </a:r>
            <a:r>
              <a:rPr lang="en-US" sz="1800" dirty="0">
                <a:solidFill>
                  <a:srgbClr val="01303A"/>
                </a:solidFill>
                <a:latin typeface="Calibri" panose="020F0502020204030204" pitchFamily="34" charset="0"/>
                <a:cs typeface="Calibri" panose="020F0502020204030204" pitchFamily="34" charset="0"/>
              </a:rPr>
              <a:t>that make it past the debugging phase</a:t>
            </a:r>
          </a:p>
          <a:p>
            <a:pPr marL="214313" indent="-214313">
              <a:buFont typeface="Arial" panose="020B0604020202020204" pitchFamily="34" charset="0"/>
              <a:buChar char="•"/>
            </a:pPr>
            <a:r>
              <a:rPr lang="en-US" sz="1800" dirty="0">
                <a:solidFill>
                  <a:srgbClr val="01303A"/>
                </a:solidFill>
                <a:latin typeface="Calibri" panose="020F0502020204030204" pitchFamily="34" charset="0"/>
                <a:cs typeface="Calibri" panose="020F0502020204030204" pitchFamily="34" charset="0"/>
              </a:rPr>
              <a:t>By pinpointing the source of failure, we can </a:t>
            </a:r>
            <a:r>
              <a:rPr lang="en-US" sz="1800" b="1" dirty="0">
                <a:solidFill>
                  <a:srgbClr val="01303A"/>
                </a:solidFill>
                <a:latin typeface="Calibri" panose="020F0502020204030204" pitchFamily="34" charset="0"/>
                <a:cs typeface="Calibri" panose="020F0502020204030204" pitchFamily="34" charset="0"/>
              </a:rPr>
              <a:t>significantly reduce time spent</a:t>
            </a:r>
            <a:r>
              <a:rPr lang="en-US" sz="1800" dirty="0">
                <a:solidFill>
                  <a:srgbClr val="01303A"/>
                </a:solidFill>
                <a:latin typeface="Calibri" panose="020F0502020204030204" pitchFamily="34" charset="0"/>
                <a:cs typeface="Calibri" panose="020F0502020204030204" pitchFamily="34" charset="0"/>
              </a:rPr>
              <a:t> troubleshooting builds</a:t>
            </a:r>
          </a:p>
        </p:txBody>
      </p:sp>
      <p:sp>
        <p:nvSpPr>
          <p:cNvPr id="11" name="Google Shape;280;p21">
            <a:extLst>
              <a:ext uri="{FF2B5EF4-FFF2-40B4-BE49-F238E27FC236}">
                <a16:creationId xmlns:a16="http://schemas.microsoft.com/office/drawing/2014/main" id="{604E7A92-694B-2649-8B05-654E1E87E119}"/>
              </a:ext>
            </a:extLst>
          </p:cNvPr>
          <p:cNvSpPr txBox="1"/>
          <p:nvPr/>
        </p:nvSpPr>
        <p:spPr>
          <a:xfrm>
            <a:off x="1131144" y="479633"/>
            <a:ext cx="70389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02303A"/>
                </a:solidFill>
                <a:latin typeface="Lato"/>
                <a:ea typeface="Lato"/>
                <a:cs typeface="Lato"/>
                <a:sym typeface="Lato"/>
              </a:rPr>
              <a:t>Failure Analytics</a:t>
            </a:r>
            <a:endParaRPr sz="2400" dirty="0">
              <a:solidFill>
                <a:srgbClr val="02303A"/>
              </a:solidFill>
              <a:latin typeface="Lato"/>
              <a:ea typeface="Lato"/>
              <a:cs typeface="Lato"/>
              <a:sym typeface="Lato"/>
            </a:endParaRPr>
          </a:p>
        </p:txBody>
      </p:sp>
    </p:spTree>
    <p:extLst>
      <p:ext uri="{BB962C8B-B14F-4D97-AF65-F5344CB8AC3E}">
        <p14:creationId xmlns:p14="http://schemas.microsoft.com/office/powerpoint/2010/main" val="2511801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5" name="Google Shape;245;p19"/>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Demo: Spring’s DPE Dashboard</a:t>
            </a:r>
            <a:endParaRPr sz="2400" b="0" i="0" u="none" strike="noStrike" cap="none" dirty="0">
              <a:solidFill>
                <a:srgbClr val="02303A"/>
              </a:solidFill>
              <a:latin typeface="Lato"/>
              <a:ea typeface="Lato"/>
              <a:cs typeface="Lato"/>
              <a:sym typeface="Lato"/>
            </a:endParaRPr>
          </a:p>
        </p:txBody>
      </p:sp>
      <p:sp>
        <p:nvSpPr>
          <p:cNvPr id="246" name="Google Shape;246;p19"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19"/>
          <p:cNvSpPr txBox="1"/>
          <p:nvPr/>
        </p:nvSpPr>
        <p:spPr>
          <a:xfrm>
            <a:off x="1413975" y="1110350"/>
            <a:ext cx="71442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Visit https://</a:t>
            </a:r>
            <a:r>
              <a:rPr lang="en-US" sz="1300" b="0" i="0" u="none" strike="noStrike" cap="none" dirty="0" err="1">
                <a:solidFill>
                  <a:srgbClr val="02303A"/>
                </a:solidFill>
                <a:latin typeface="Lato"/>
                <a:ea typeface="Lato"/>
                <a:cs typeface="Lato"/>
                <a:sym typeface="Lato"/>
              </a:rPr>
              <a:t>ge.spring.io</a:t>
            </a:r>
            <a:endParaRPr dirty="0"/>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Explore the Trends and Insights as well as Failure Analytics section</a:t>
            </a:r>
            <a:endParaRPr sz="1300" b="0" i="0" u="none" strike="noStrike" cap="none" dirty="0">
              <a:solidFill>
                <a:srgbClr val="02303A"/>
              </a:solidFill>
              <a:latin typeface="Lato"/>
              <a:ea typeface="Lato"/>
              <a:cs typeface="Lato"/>
              <a:sym typeface="Lato"/>
            </a:endParaRPr>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48" name="Google Shape;248;p19" descr="Shape, circle&#10;&#10;Description automatically generated"/>
          <p:cNvPicPr preferRelativeResize="0"/>
          <p:nvPr/>
        </p:nvPicPr>
        <p:blipFill rotWithShape="1">
          <a:blip r:embed="rId4">
            <a:alphaModFix/>
          </a:blip>
          <a:srcRect/>
          <a:stretch/>
        </p:blipFill>
        <p:spPr>
          <a:xfrm>
            <a:off x="1299049" y="190534"/>
            <a:ext cx="908797" cy="729282"/>
          </a:xfrm>
          <a:prstGeom prst="rect">
            <a:avLst/>
          </a:prstGeom>
          <a:noFill/>
          <a:ln>
            <a:noFill/>
          </a:ln>
        </p:spPr>
      </p:pic>
      <p:pic>
        <p:nvPicPr>
          <p:cNvPr id="3" name="Picture 2">
            <a:extLst>
              <a:ext uri="{FF2B5EF4-FFF2-40B4-BE49-F238E27FC236}">
                <a16:creationId xmlns:a16="http://schemas.microsoft.com/office/drawing/2014/main" id="{CF9915BB-402E-164C-9143-0B869FE3BD7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04230" y="2060003"/>
            <a:ext cx="5430740" cy="29252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2512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 name="Google Shape;104;p18">
            <a:extLst>
              <a:ext uri="{FF2B5EF4-FFF2-40B4-BE49-F238E27FC236}">
                <a16:creationId xmlns:a16="http://schemas.microsoft.com/office/drawing/2014/main" id="{24A56A30-1F33-1C44-8604-453BAB394016}"/>
              </a:ext>
            </a:extLst>
          </p:cNvPr>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1" name="Google Shape;91;p1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2" name="Picture 1">
            <a:extLst>
              <a:ext uri="{FF2B5EF4-FFF2-40B4-BE49-F238E27FC236}">
                <a16:creationId xmlns:a16="http://schemas.microsoft.com/office/drawing/2014/main" id="{CBFD2E0C-61CC-CC4F-BAAF-20E1D37F6AAD}"/>
              </a:ext>
            </a:extLst>
          </p:cNvPr>
          <p:cNvPicPr>
            <a:picLocks noChangeAspect="1"/>
          </p:cNvPicPr>
          <p:nvPr/>
        </p:nvPicPr>
        <p:blipFill>
          <a:blip r:embed="rId5"/>
          <a:stretch>
            <a:fillRect/>
          </a:stretch>
        </p:blipFill>
        <p:spPr>
          <a:xfrm>
            <a:off x="6384788" y="1830622"/>
            <a:ext cx="1422705" cy="1764154"/>
          </a:xfrm>
          <a:prstGeom prst="rect">
            <a:avLst/>
          </a:prstGeom>
        </p:spPr>
      </p:pic>
      <p:pic>
        <p:nvPicPr>
          <p:cNvPr id="3" name="Picture 2">
            <a:extLst>
              <a:ext uri="{FF2B5EF4-FFF2-40B4-BE49-F238E27FC236}">
                <a16:creationId xmlns:a16="http://schemas.microsoft.com/office/drawing/2014/main" id="{9964C6DA-D257-F144-9BD7-766201E8DCA5}"/>
              </a:ext>
            </a:extLst>
          </p:cNvPr>
          <p:cNvPicPr>
            <a:picLocks noChangeAspect="1"/>
          </p:cNvPicPr>
          <p:nvPr/>
        </p:nvPicPr>
        <p:blipFill>
          <a:blip r:embed="rId6"/>
          <a:stretch>
            <a:fillRect/>
          </a:stretch>
        </p:blipFill>
        <p:spPr>
          <a:xfrm>
            <a:off x="1640573" y="364408"/>
            <a:ext cx="3588651" cy="4414683"/>
          </a:xfrm>
          <a:prstGeom prst="rect">
            <a:avLst/>
          </a:prstGeom>
        </p:spPr>
      </p:pic>
    </p:spTree>
    <p:extLst>
      <p:ext uri="{BB962C8B-B14F-4D97-AF65-F5344CB8AC3E}">
        <p14:creationId xmlns:p14="http://schemas.microsoft.com/office/powerpoint/2010/main" val="121025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1303A"/>
        </a:solidFill>
        <a:effectLst/>
      </p:bgPr>
    </p:bg>
    <p:spTree>
      <p:nvGrpSpPr>
        <p:cNvPr id="1" name="Shape 292"/>
        <p:cNvGrpSpPr/>
        <p:nvPr/>
      </p:nvGrpSpPr>
      <p:grpSpPr>
        <a:xfrm>
          <a:off x="0" y="0"/>
          <a:ext cx="0" cy="0"/>
          <a:chOff x="0" y="0"/>
          <a:chExt cx="0" cy="0"/>
        </a:xfrm>
      </p:grpSpPr>
      <p:pic>
        <p:nvPicPr>
          <p:cNvPr id="293" name="Google Shape;293;p24"/>
          <p:cNvPicPr preferRelativeResize="0"/>
          <p:nvPr/>
        </p:nvPicPr>
        <p:blipFill rotWithShape="1">
          <a:blip r:embed="rId3">
            <a:alphaModFix/>
          </a:blip>
          <a:srcRect/>
          <a:stretch/>
        </p:blipFill>
        <p:spPr>
          <a:xfrm>
            <a:off x="-9635" y="-10800"/>
            <a:ext cx="9163258" cy="5154300"/>
          </a:xfrm>
          <a:prstGeom prst="rect">
            <a:avLst/>
          </a:prstGeom>
          <a:noFill/>
          <a:ln w="28575" cap="flat" cmpd="sng">
            <a:solidFill>
              <a:srgbClr val="000000"/>
            </a:solidFill>
            <a:prstDash val="solid"/>
            <a:round/>
            <a:headEnd type="none" w="sm" len="sm"/>
            <a:tailEnd type="none" w="sm" len="sm"/>
          </a:ln>
        </p:spPr>
      </p:pic>
      <p:sp>
        <p:nvSpPr>
          <p:cNvPr id="294" name="Google Shape;294;p24"/>
          <p:cNvSpPr txBox="1"/>
          <p:nvPr/>
        </p:nvSpPr>
        <p:spPr>
          <a:xfrm>
            <a:off x="1481806" y="1199500"/>
            <a:ext cx="11556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5800">
                <a:solidFill>
                  <a:srgbClr val="FFFFFF"/>
                </a:solidFill>
                <a:latin typeface="Lato"/>
                <a:ea typeface="Lato"/>
                <a:cs typeface="Lato"/>
                <a:sym typeface="Lato"/>
              </a:rPr>
              <a:t>Q&amp;A</a:t>
            </a:r>
            <a:endParaRPr sz="5800" b="0" i="0" u="none" strike="noStrike" cap="none">
              <a:solidFill>
                <a:srgbClr val="FFFFFF"/>
              </a:solidFill>
              <a:latin typeface="Lato"/>
              <a:ea typeface="Lato"/>
              <a:cs typeface="Lato"/>
              <a:sym typeface="Lato"/>
            </a:endParaRPr>
          </a:p>
        </p:txBody>
      </p:sp>
      <p:pic>
        <p:nvPicPr>
          <p:cNvPr id="295" name="Google Shape;295;p2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cxnSp>
        <p:nvCxnSpPr>
          <p:cNvPr id="296" name="Google Shape;296;p24"/>
          <p:cNvCxnSpPr/>
          <p:nvPr/>
        </p:nvCxnSpPr>
        <p:spPr>
          <a:xfrm>
            <a:off x="4221600" y="744400"/>
            <a:ext cx="9300" cy="3899700"/>
          </a:xfrm>
          <a:prstGeom prst="straightConnector1">
            <a:avLst/>
          </a:prstGeom>
          <a:noFill/>
          <a:ln w="28575" cap="flat" cmpd="sng">
            <a:solidFill>
              <a:schemeClr val="accent5"/>
            </a:solidFill>
            <a:prstDash val="solid"/>
            <a:round/>
            <a:headEnd type="none" w="med" len="med"/>
            <a:tailEnd type="none" w="med" len="med"/>
          </a:ln>
        </p:spPr>
      </p:cxnSp>
      <p:sp>
        <p:nvSpPr>
          <p:cNvPr id="297" name="Google Shape;297;p24"/>
          <p:cNvSpPr txBox="1"/>
          <p:nvPr/>
        </p:nvSpPr>
        <p:spPr>
          <a:xfrm>
            <a:off x="4348650" y="977800"/>
            <a:ext cx="43206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FFFFFF"/>
                </a:solidFill>
                <a:latin typeface="Lato"/>
                <a:ea typeface="Lato"/>
                <a:cs typeface="Lato"/>
                <a:sym typeface="Lato"/>
              </a:rPr>
              <a:t>Next Steps:</a:t>
            </a:r>
            <a:endParaRPr sz="2400" dirty="0">
              <a:solidFill>
                <a:srgbClr val="FFFFFF"/>
              </a:solidFill>
              <a:latin typeface="Lato"/>
              <a:ea typeface="Lato"/>
              <a:cs typeface="Lato"/>
              <a:sym typeface="Lato"/>
            </a:endParaRPr>
          </a:p>
          <a:p>
            <a:pPr marL="457200" marR="0" lvl="0" indent="-323850" algn="l" rtl="0">
              <a:lnSpc>
                <a:spcPct val="100000"/>
              </a:lnSpc>
              <a:spcBef>
                <a:spcPts val="1000"/>
              </a:spcBef>
              <a:spcAft>
                <a:spcPts val="0"/>
              </a:spcAft>
              <a:buClr>
                <a:srgbClr val="FFFFFF"/>
              </a:buClr>
              <a:buSzPts val="1500"/>
              <a:buFont typeface="Lato"/>
              <a:buChar char="●"/>
            </a:pPr>
            <a:r>
              <a:rPr lang="en-US" sz="1500" dirty="0">
                <a:solidFill>
                  <a:srgbClr val="FFFFFF"/>
                </a:solidFill>
                <a:latin typeface="Lato"/>
                <a:ea typeface="Lato"/>
                <a:cs typeface="Lato"/>
                <a:sym typeface="Lato"/>
              </a:rPr>
              <a:t>Try a free Maven or Gradle Build Scan!  (Hint:  Just enable the Maven extension or run ’</a:t>
            </a:r>
            <a:r>
              <a:rPr lang="en-US" sz="1500" dirty="0" err="1">
                <a:solidFill>
                  <a:srgbClr val="FFFFFF"/>
                </a:solidFill>
                <a:latin typeface="Lato"/>
                <a:ea typeface="Lato"/>
                <a:cs typeface="Lato"/>
                <a:sym typeface="Lato"/>
              </a:rPr>
              <a:t>gradle</a:t>
            </a:r>
            <a:r>
              <a:rPr lang="en-US" sz="1500" dirty="0">
                <a:solidFill>
                  <a:srgbClr val="FFFFFF"/>
                </a:solidFill>
                <a:latin typeface="Lato"/>
                <a:ea typeface="Lato"/>
                <a:cs typeface="Lato"/>
                <a:sym typeface="Lato"/>
              </a:rPr>
              <a:t> build –scan’)</a:t>
            </a:r>
            <a:endParaRPr sz="1500" i="1" dirty="0">
              <a:solidFill>
                <a:schemeClr val="accent5"/>
              </a:solidFill>
              <a:latin typeface="Lato"/>
              <a:ea typeface="Lato"/>
              <a:cs typeface="Lato"/>
              <a:sym typeface="Lato"/>
            </a:endParaRPr>
          </a:p>
          <a:p>
            <a:pPr marL="457200" lvl="0" indent="-323850">
              <a:spcBef>
                <a:spcPts val="1000"/>
              </a:spcBef>
              <a:buClr>
                <a:srgbClr val="FFFFFF"/>
              </a:buClr>
              <a:buSzPts val="1500"/>
              <a:buFont typeface="Lato"/>
              <a:buChar char="●"/>
            </a:pPr>
            <a:r>
              <a:rPr lang="en-US" sz="1500" dirty="0">
                <a:solidFill>
                  <a:srgbClr val="FFFFFF"/>
                </a:solidFill>
                <a:latin typeface="Lato"/>
                <a:ea typeface="Lato"/>
                <a:cs typeface="Lato"/>
                <a:sym typeface="Lato"/>
              </a:rPr>
              <a:t>Check out the Gradle Enterprise docs: </a:t>
            </a:r>
            <a:r>
              <a:rPr lang="en-US" sz="1500" i="1" dirty="0">
                <a:solidFill>
                  <a:srgbClr val="FFFFFF"/>
                </a:solidFill>
                <a:latin typeface="Lato"/>
                <a:ea typeface="Lato"/>
                <a:cs typeface="Lato"/>
                <a:sym typeface="Lato"/>
                <a:hlinkClick r:id="rId5"/>
              </a:rPr>
              <a:t>https://docs.gradle.com</a:t>
            </a:r>
            <a:r>
              <a:rPr lang="en-US" sz="1500" i="1" dirty="0">
                <a:solidFill>
                  <a:srgbClr val="FFFFFF"/>
                </a:solidFill>
                <a:latin typeface="Lato"/>
                <a:ea typeface="Lato"/>
                <a:cs typeface="Lato"/>
                <a:sym typeface="Lato"/>
              </a:rPr>
              <a:t>/</a:t>
            </a:r>
          </a:p>
          <a:p>
            <a:pPr marL="457200" lvl="0" indent="-323850">
              <a:spcBef>
                <a:spcPts val="1000"/>
              </a:spcBef>
              <a:buClr>
                <a:srgbClr val="FFFFFF"/>
              </a:buClr>
              <a:buSzPts val="1500"/>
              <a:buFont typeface="Lato"/>
              <a:buChar char="●"/>
            </a:pPr>
            <a:r>
              <a:rPr lang="en-US" sz="1500" dirty="0">
                <a:solidFill>
                  <a:srgbClr val="FFFFFF"/>
                </a:solidFill>
                <a:latin typeface="Lato"/>
                <a:ea typeface="Lato"/>
                <a:cs typeface="Lato"/>
                <a:sym typeface="Lato"/>
              </a:rPr>
              <a:t>Read about Build Scans and Build Comparisons:   </a:t>
            </a:r>
            <a:r>
              <a:rPr lang="en-US" sz="1500" i="1" dirty="0">
                <a:solidFill>
                  <a:schemeClr val="hlink"/>
                </a:solidFill>
                <a:latin typeface="Lato"/>
                <a:ea typeface="Lato"/>
                <a:cs typeface="Lato"/>
                <a:sym typeface="Lato"/>
                <a:hlinkClick r:id="rId6"/>
              </a:rPr>
              <a:t>https://gradle.com/gradle-enterprise-solution- overview/build-scan-root-cause-analysis-data/</a:t>
            </a:r>
            <a:endParaRPr lang="en-US" sz="1500" i="1" dirty="0">
              <a:solidFill>
                <a:schemeClr val="hlink"/>
              </a:solidFill>
              <a:latin typeface="Lato"/>
              <a:ea typeface="Lato"/>
              <a:cs typeface="Lato"/>
              <a:sym typeface="Lato"/>
            </a:endParaRPr>
          </a:p>
          <a:p>
            <a:pPr marL="457200" lvl="0" indent="-323850">
              <a:spcBef>
                <a:spcPts val="1000"/>
              </a:spcBef>
              <a:buClr>
                <a:srgbClr val="FFFFFF"/>
              </a:buClr>
              <a:buSzPts val="1500"/>
              <a:buFont typeface="Lato"/>
              <a:buChar char="●"/>
            </a:pPr>
            <a:endParaRPr sz="1500" dirty="0">
              <a:solidFill>
                <a:srgbClr val="FFFFFF"/>
              </a:solidFill>
              <a:latin typeface="Lato"/>
              <a:ea typeface="Lato"/>
              <a:cs typeface="Lato"/>
              <a:sym typeface="Lato"/>
            </a:endParaRPr>
          </a:p>
          <a:p>
            <a:pPr marL="457200" marR="0" lvl="0" indent="0" algn="l" rtl="0">
              <a:lnSpc>
                <a:spcPct val="100000"/>
              </a:lnSpc>
              <a:spcBef>
                <a:spcPts val="1000"/>
              </a:spcBef>
              <a:spcAft>
                <a:spcPts val="1000"/>
              </a:spcAft>
              <a:buNone/>
            </a:pPr>
            <a:endParaRPr sz="2400" dirty="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8992925" cy="5143500"/>
          </a:xfrm>
          <a:prstGeom prst="rect">
            <a:avLst/>
          </a:prstGeom>
          <a:noFill/>
          <a:ln>
            <a:noFill/>
          </a:ln>
        </p:spPr>
      </p:pic>
      <p:pic>
        <p:nvPicPr>
          <p:cNvPr id="2050" name="Picture 2">
            <a:extLst>
              <a:ext uri="{FF2B5EF4-FFF2-40B4-BE49-F238E27FC236}">
                <a16:creationId xmlns:a16="http://schemas.microsoft.com/office/drawing/2014/main" id="{0EB6D364-3FA2-E541-9C54-14AE620B54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5721" y="1105548"/>
            <a:ext cx="7887204" cy="3391771"/>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203;p31">
            <a:extLst>
              <a:ext uri="{FF2B5EF4-FFF2-40B4-BE49-F238E27FC236}">
                <a16:creationId xmlns:a16="http://schemas.microsoft.com/office/drawing/2014/main" id="{17A13B70-69CE-CB41-92BC-946BA2F4498B}"/>
              </a:ext>
            </a:extLst>
          </p:cNvPr>
          <p:cNvSpPr txBox="1"/>
          <p:nvPr/>
        </p:nvSpPr>
        <p:spPr>
          <a:xfrm>
            <a:off x="1377013" y="411659"/>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What problem are we trying to solve?</a:t>
            </a:r>
            <a:endParaRPr sz="2400" dirty="0">
              <a:solidFill>
                <a:srgbClr val="02303A"/>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303A"/>
        </a:solidFill>
        <a:effectLst/>
      </p:bgPr>
    </p:bg>
    <p:spTree>
      <p:nvGrpSpPr>
        <p:cNvPr id="1" name="Shape 252"/>
        <p:cNvGrpSpPr/>
        <p:nvPr/>
      </p:nvGrpSpPr>
      <p:grpSpPr>
        <a:xfrm>
          <a:off x="0" y="0"/>
          <a:ext cx="0" cy="0"/>
          <a:chOff x="0" y="0"/>
          <a:chExt cx="0" cy="0"/>
        </a:xfrm>
      </p:grpSpPr>
      <p:pic>
        <p:nvPicPr>
          <p:cNvPr id="253" name="Google Shape;253;p20"/>
          <p:cNvPicPr preferRelativeResize="0"/>
          <p:nvPr/>
        </p:nvPicPr>
        <p:blipFill rotWithShape="1">
          <a:blip r:embed="rId3">
            <a:alphaModFix/>
          </a:blip>
          <a:srcRect/>
          <a:stretch/>
        </p:blipFill>
        <p:spPr>
          <a:xfrm>
            <a:off x="0" y="-10800"/>
            <a:ext cx="9163258" cy="5154300"/>
          </a:xfrm>
          <a:prstGeom prst="rect">
            <a:avLst/>
          </a:prstGeom>
          <a:noFill/>
          <a:ln>
            <a:noFill/>
          </a:ln>
        </p:spPr>
      </p:pic>
      <p:sp>
        <p:nvSpPr>
          <p:cNvPr id="254" name="Google Shape;254;p20"/>
          <p:cNvSpPr txBox="1"/>
          <p:nvPr/>
        </p:nvSpPr>
        <p:spPr>
          <a:xfrm>
            <a:off x="4388085" y="1675973"/>
            <a:ext cx="30633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Lato"/>
                <a:ea typeface="Lato"/>
                <a:cs typeface="Lato"/>
                <a:sym typeface="Lato"/>
              </a:rPr>
              <a:t>Thank you!</a:t>
            </a:r>
            <a:endParaRPr sz="2400" b="0" i="0" u="none" strike="noStrike" cap="none">
              <a:solidFill>
                <a:srgbClr val="FFFFFF"/>
              </a:solidFill>
              <a:latin typeface="Lato"/>
              <a:ea typeface="Lato"/>
              <a:cs typeface="Lato"/>
              <a:sym typeface="Lato"/>
            </a:endParaRPr>
          </a:p>
        </p:txBody>
      </p:sp>
      <p:pic>
        <p:nvPicPr>
          <p:cNvPr id="255" name="Google Shape;255;p2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pic>
        <p:nvPicPr>
          <p:cNvPr id="256" name="Google Shape;256;p20"/>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1943159" y="1183178"/>
            <a:ext cx="2194852" cy="2410749"/>
          </a:xfrm>
          <a:prstGeom prst="rect">
            <a:avLst/>
          </a:prstGeom>
          <a:noFill/>
          <a:ln>
            <a:noFill/>
          </a:ln>
        </p:spPr>
      </p:pic>
      <p:sp>
        <p:nvSpPr>
          <p:cNvPr id="257" name="Google Shape;257;p20"/>
          <p:cNvSpPr txBox="1"/>
          <p:nvPr/>
        </p:nvSpPr>
        <p:spPr>
          <a:xfrm>
            <a:off x="5005991" y="1421983"/>
            <a:ext cx="372089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jreock@gradle.com</a:t>
            </a:r>
            <a:endParaRPr sz="3200" b="0" i="0" u="none" strike="noStrike" cap="none">
              <a:solidFill>
                <a:schemeClr val="lt1"/>
              </a:solidFill>
              <a:latin typeface="Arial"/>
              <a:ea typeface="Arial"/>
              <a:cs typeface="Arial"/>
              <a:sym typeface="Arial"/>
            </a:endParaRPr>
          </a:p>
        </p:txBody>
      </p:sp>
      <p:pic>
        <p:nvPicPr>
          <p:cNvPr id="258" name="Google Shape;258;p20" descr="Shape&#10;&#10;Description automatically generated"/>
          <p:cNvPicPr preferRelativeResize="0"/>
          <p:nvPr/>
        </p:nvPicPr>
        <p:blipFill rotWithShape="1">
          <a:blip r:embed="rId6">
            <a:alphaModFix/>
          </a:blip>
          <a:srcRect/>
          <a:stretch/>
        </p:blipFill>
        <p:spPr>
          <a:xfrm>
            <a:off x="4296559" y="2358923"/>
            <a:ext cx="709432" cy="7094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5" name="Google Shape;105;p18"/>
          <p:cNvSpPr txBox="1"/>
          <p:nvPr/>
        </p:nvSpPr>
        <p:spPr>
          <a:xfrm>
            <a:off x="1965423" y="211470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latin typeface="Lato"/>
                <a:ea typeface="Lato"/>
                <a:cs typeface="Lato"/>
                <a:sym typeface="Lato"/>
              </a:rPr>
              <a:t>Software development is a creative process </a:t>
            </a:r>
            <a:endParaRPr sz="2400" dirty="0">
              <a:solidFill>
                <a:srgbClr val="FFFFFF"/>
              </a:solidFill>
              <a:latin typeface="Lato"/>
              <a:ea typeface="Lato"/>
              <a:cs typeface="Lato"/>
              <a:sym typeface="Lato"/>
            </a:endParaRPr>
          </a:p>
        </p:txBody>
      </p:sp>
      <p:pic>
        <p:nvPicPr>
          <p:cNvPr id="106" name="Google Shape;106;p18"/>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29200"/>
            <a:ext cx="9143999" cy="42850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8" name="Google Shape;118;p20"/>
          <p:cNvSpPr txBox="1"/>
          <p:nvPr/>
        </p:nvSpPr>
        <p:spPr>
          <a:xfrm>
            <a:off x="931325" y="22543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Enterprise Software Development is creating a unique set of challenges</a:t>
            </a:r>
            <a:endParaRPr sz="2400" b="1">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0" name="Google Shape;140;p23"/>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Lato"/>
                <a:ea typeface="Lato"/>
                <a:cs typeface="Lato"/>
                <a:sym typeface="Lato"/>
              </a:rPr>
              <a:t>Project success negatively impacts toolchain efficiency</a:t>
            </a:r>
            <a:endParaRPr sz="2400">
              <a:solidFill>
                <a:srgbClr val="FFFFFF"/>
              </a:solidFill>
              <a:latin typeface="Lato"/>
              <a:ea typeface="Lato"/>
              <a:cs typeface="Lato"/>
              <a:sym typeface="Lato"/>
            </a:endParaRPr>
          </a:p>
        </p:txBody>
      </p:sp>
      <p:pic>
        <p:nvPicPr>
          <p:cNvPr id="141" name="Google Shape;141;p2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142" name="Google Shape;142;p23"/>
          <p:cNvSpPr txBo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a:solidFill>
                  <a:srgbClr val="FFFFFF"/>
                </a:solidFill>
                <a:latin typeface="Lato"/>
                <a:ea typeface="Lato"/>
                <a:cs typeface="Lato"/>
                <a:sym typeface="Lato"/>
              </a:rPr>
              <a:t>In successful projects all those metrics are growing, often exponentially:</a:t>
            </a:r>
            <a:endParaRPr sz="130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Lines of Code</a:t>
            </a:r>
            <a:endParaRPr sz="130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No. of developers</a:t>
            </a:r>
            <a:endParaRPr sz="130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No. of repositories</a:t>
            </a:r>
            <a:endParaRPr sz="130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No. of dependencies</a:t>
            </a:r>
            <a:endParaRPr sz="130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Diversity of tech stack</a:t>
            </a:r>
            <a:endParaRPr sz="1300">
              <a:solidFill>
                <a:srgbClr val="FFFFFF"/>
              </a:solidFill>
              <a:latin typeface="Lato"/>
              <a:ea typeface="Lato"/>
              <a:cs typeface="Lato"/>
              <a:sym typeface="Lato"/>
            </a:endParaRPr>
          </a:p>
          <a:p>
            <a:pPr marL="0" lvl="0" indent="0" algn="l" rtl="0">
              <a:lnSpc>
                <a:spcPct val="150000"/>
              </a:lnSpc>
              <a:spcBef>
                <a:spcPts val="1600"/>
              </a:spcBef>
              <a:spcAft>
                <a:spcPts val="0"/>
              </a:spcAft>
              <a:buNone/>
            </a:pPr>
            <a:r>
              <a:rPr lang="en" sz="1300">
                <a:solidFill>
                  <a:srgbClr val="FFFFFF"/>
                </a:solidFill>
                <a:latin typeface="Lato"/>
                <a:ea typeface="Lato"/>
                <a:cs typeface="Lato"/>
                <a:sym typeface="Lato"/>
              </a:rPr>
              <a:t>Result:</a:t>
            </a:r>
            <a:endParaRPr sz="1300">
              <a:solidFill>
                <a:schemeClr val="lt1"/>
              </a:solidFill>
              <a:latin typeface="Lato"/>
              <a:ea typeface="Lato"/>
              <a:cs typeface="Lato"/>
              <a:sym typeface="Lato"/>
            </a:endParaRPr>
          </a:p>
          <a:p>
            <a:pPr marL="457200" lvl="0" indent="-311150" algn="l" rtl="0">
              <a:lnSpc>
                <a:spcPct val="150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Toolchain efficiency severely degrades if unmanaged</a:t>
            </a:r>
            <a:endParaRPr sz="1300">
              <a:solidFill>
                <a:schemeClr val="lt1"/>
              </a:solidFill>
              <a:latin typeface="Lato"/>
              <a:ea typeface="Lato"/>
              <a:cs typeface="Lato"/>
              <a:sym typeface="Lato"/>
            </a:endParaRPr>
          </a:p>
          <a:p>
            <a:pPr marL="457200" lvl="0" indent="-311150" algn="l" rtl="0">
              <a:lnSpc>
                <a:spcPct val="150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return of growing the team becomes more and more marginal</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p:nvPr/>
        </p:nvSpPr>
        <p:spPr>
          <a:xfrm>
            <a:off x="1297500" y="3175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A Day in the Life of Enterprise Developers</a:t>
            </a:r>
            <a:endParaRPr sz="2400" dirty="0">
              <a:solidFill>
                <a:srgbClr val="02303A"/>
              </a:solidFill>
              <a:latin typeface="Lato"/>
              <a:ea typeface="Lato"/>
              <a:cs typeface="Lato"/>
              <a:sym typeface="Lato"/>
            </a:endParaRPr>
          </a:p>
        </p:txBody>
      </p:sp>
      <p:pic>
        <p:nvPicPr>
          <p:cNvPr id="227" name="Google Shape;227;p1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28" name="Google Shape;228;p18"/>
          <p:cNvSpPr/>
          <p:nvPr/>
        </p:nvSpPr>
        <p:spPr>
          <a:xfrm>
            <a:off x="2337239" y="2130185"/>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pic>
        <p:nvPicPr>
          <p:cNvPr id="229" name="Google Shape;229;p18"/>
          <p:cNvPicPr preferRelativeResize="0"/>
          <p:nvPr/>
        </p:nvPicPr>
        <p:blipFill rotWithShape="1">
          <a:blip r:embed="rId4">
            <a:alphaModFix/>
          </a:blip>
          <a:srcRect/>
          <a:stretch/>
        </p:blipFill>
        <p:spPr>
          <a:xfrm>
            <a:off x="580732" y="1144346"/>
            <a:ext cx="4744399" cy="3465951"/>
          </a:xfrm>
          <a:prstGeom prst="rect">
            <a:avLst/>
          </a:prstGeom>
          <a:noFill/>
          <a:ln w="9525" cap="flat" cmpd="sng">
            <a:solidFill>
              <a:srgbClr val="C4C7CB"/>
            </a:solidFill>
            <a:prstDash val="solid"/>
            <a:round/>
            <a:headEnd type="none" w="sm" len="sm"/>
            <a:tailEnd type="none" w="sm" len="sm"/>
          </a:ln>
          <a:effectLst>
            <a:outerShdw blurRad="57150" dist="19050" dir="5400000" algn="bl" rotWithShape="0">
              <a:schemeClr val="accent5">
                <a:alpha val="50000"/>
              </a:schemeClr>
            </a:outerShdw>
          </a:effectLst>
        </p:spPr>
      </p:pic>
      <p:sp>
        <p:nvSpPr>
          <p:cNvPr id="230" name="Google Shape;230;p18"/>
          <p:cNvSpPr/>
          <p:nvPr/>
        </p:nvSpPr>
        <p:spPr>
          <a:xfrm>
            <a:off x="638503" y="3672989"/>
            <a:ext cx="1300800" cy="894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1" name="Google Shape;231;p18"/>
          <p:cNvSpPr/>
          <p:nvPr/>
        </p:nvSpPr>
        <p:spPr>
          <a:xfrm>
            <a:off x="2337239" y="2155569"/>
            <a:ext cx="1344000" cy="4215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sp>
        <p:nvSpPr>
          <p:cNvPr id="232" name="Google Shape;232;p18"/>
          <p:cNvSpPr/>
          <p:nvPr/>
        </p:nvSpPr>
        <p:spPr>
          <a:xfrm>
            <a:off x="3602810" y="2523438"/>
            <a:ext cx="1644900" cy="107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 Time for Local Build</a:t>
            </a:r>
            <a:endParaRPr sz="1400" b="0" i="0" u="none" strike="noStrike" cap="none">
              <a:solidFill>
                <a:srgbClr val="000000"/>
              </a:solidFill>
              <a:latin typeface="Arial"/>
              <a:ea typeface="Arial"/>
              <a:cs typeface="Arial"/>
              <a:sym typeface="Arial"/>
            </a:endParaRPr>
          </a:p>
        </p:txBody>
      </p:sp>
      <p:sp>
        <p:nvSpPr>
          <p:cNvPr id="233" name="Google Shape;233;p18"/>
          <p:cNvSpPr/>
          <p:nvPr/>
        </p:nvSpPr>
        <p:spPr>
          <a:xfrm>
            <a:off x="3602810" y="2642812"/>
            <a:ext cx="1644900" cy="2187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Debug Build Failure</a:t>
            </a:r>
            <a:endParaRPr sz="1400" b="0" i="0" u="none" strike="noStrike" cap="none">
              <a:solidFill>
                <a:srgbClr val="000000"/>
              </a:solidFill>
              <a:latin typeface="Arial"/>
              <a:ea typeface="Arial"/>
              <a:cs typeface="Arial"/>
              <a:sym typeface="Arial"/>
            </a:endParaRPr>
          </a:p>
        </p:txBody>
      </p:sp>
      <p:sp>
        <p:nvSpPr>
          <p:cNvPr id="234" name="Google Shape;234;p18"/>
          <p:cNvSpPr/>
          <p:nvPr/>
        </p:nvSpPr>
        <p:spPr>
          <a:xfrm>
            <a:off x="2337238" y="2891467"/>
            <a:ext cx="2866800" cy="270000"/>
          </a:xfrm>
          <a:prstGeom prst="roundRect">
            <a:avLst>
              <a:gd name="adj" fmla="val 16667"/>
            </a:avLst>
          </a:prstGeom>
          <a:solidFill>
            <a:srgbClr val="C4C7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2F1E05"/>
                </a:solidFill>
                <a:latin typeface="Lato Light"/>
                <a:ea typeface="Lato Light"/>
                <a:cs typeface="Lato Light"/>
                <a:sym typeface="Lato Light"/>
              </a:rPr>
              <a:t>Lunch/Ping Pong</a:t>
            </a:r>
            <a:endParaRPr sz="1400" b="0" i="0" u="none" strike="noStrike" cap="none">
              <a:solidFill>
                <a:srgbClr val="000000"/>
              </a:solidFill>
              <a:latin typeface="Arial"/>
              <a:ea typeface="Arial"/>
              <a:cs typeface="Arial"/>
              <a:sym typeface="Arial"/>
            </a:endParaRPr>
          </a:p>
        </p:txBody>
      </p:sp>
      <p:sp>
        <p:nvSpPr>
          <p:cNvPr id="235" name="Google Shape;235;p18"/>
          <p:cNvSpPr/>
          <p:nvPr/>
        </p:nvSpPr>
        <p:spPr>
          <a:xfrm>
            <a:off x="2337239" y="3189043"/>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sp>
        <p:nvSpPr>
          <p:cNvPr id="236" name="Google Shape;236;p18"/>
          <p:cNvSpPr/>
          <p:nvPr/>
        </p:nvSpPr>
        <p:spPr>
          <a:xfrm>
            <a:off x="3602810" y="3402319"/>
            <a:ext cx="1644900" cy="107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 Time for Local Build</a:t>
            </a:r>
            <a:endParaRPr sz="1400" b="0" i="0" u="none" strike="noStrike" cap="none">
              <a:solidFill>
                <a:srgbClr val="000000"/>
              </a:solidFill>
              <a:latin typeface="Arial"/>
              <a:ea typeface="Arial"/>
              <a:cs typeface="Arial"/>
              <a:sym typeface="Arial"/>
            </a:endParaRPr>
          </a:p>
        </p:txBody>
      </p:sp>
      <p:sp>
        <p:nvSpPr>
          <p:cNvPr id="237" name="Google Shape;237;p18"/>
          <p:cNvSpPr/>
          <p:nvPr/>
        </p:nvSpPr>
        <p:spPr>
          <a:xfrm>
            <a:off x="3602810" y="3896262"/>
            <a:ext cx="1644900" cy="272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Investigate/Fix Flaky Tests</a:t>
            </a:r>
            <a:endParaRPr sz="1400" b="0" i="0" u="none" strike="noStrike" cap="none">
              <a:solidFill>
                <a:srgbClr val="000000"/>
              </a:solidFill>
              <a:latin typeface="Arial"/>
              <a:ea typeface="Arial"/>
              <a:cs typeface="Arial"/>
              <a:sym typeface="Arial"/>
            </a:endParaRPr>
          </a:p>
        </p:txBody>
      </p:sp>
      <p:sp>
        <p:nvSpPr>
          <p:cNvPr id="238" name="Google Shape;238;p18"/>
          <p:cNvSpPr/>
          <p:nvPr/>
        </p:nvSpPr>
        <p:spPr>
          <a:xfrm>
            <a:off x="2337239" y="3604414"/>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Sprint</a:t>
            </a:r>
            <a:endParaRPr sz="1400" b="0" i="0" u="none" strike="noStrike" cap="none">
              <a:solidFill>
                <a:srgbClr val="000000"/>
              </a:solidFill>
              <a:latin typeface="Arial"/>
              <a:ea typeface="Arial"/>
              <a:cs typeface="Arial"/>
              <a:sym typeface="Arial"/>
            </a:endParaRPr>
          </a:p>
        </p:txBody>
      </p:sp>
      <p:sp>
        <p:nvSpPr>
          <p:cNvPr id="239" name="Google Shape;239;p18"/>
          <p:cNvSpPr/>
          <p:nvPr/>
        </p:nvSpPr>
        <p:spPr>
          <a:xfrm>
            <a:off x="3602810" y="3537410"/>
            <a:ext cx="1644900" cy="272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Waiting time for CI Build</a:t>
            </a:r>
            <a:endParaRPr sz="1400" b="0" i="0" u="none" strike="noStrike" cap="none">
              <a:solidFill>
                <a:srgbClr val="000000"/>
              </a:solidFill>
              <a:latin typeface="Arial"/>
              <a:ea typeface="Arial"/>
              <a:cs typeface="Arial"/>
              <a:sym typeface="Arial"/>
            </a:endParaRPr>
          </a:p>
        </p:txBody>
      </p:sp>
      <p:sp>
        <p:nvSpPr>
          <p:cNvPr id="240" name="Google Shape;240;p18"/>
          <p:cNvSpPr txBox="1"/>
          <p:nvPr/>
        </p:nvSpPr>
        <p:spPr>
          <a:xfrm>
            <a:off x="6226561" y="2182519"/>
            <a:ext cx="2527800" cy="12735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53585F"/>
              </a:buClr>
              <a:buSzPts val="900"/>
              <a:buFont typeface="Lato Light"/>
              <a:buNone/>
            </a:pPr>
            <a:r>
              <a:rPr lang="en-US" sz="2400" i="0" u="none" strike="noStrike" cap="none" dirty="0">
                <a:solidFill>
                  <a:srgbClr val="0097A7"/>
                </a:solidFill>
                <a:latin typeface="Calibri" panose="020F0502020204030204" pitchFamily="34" charset="0"/>
                <a:ea typeface="Lato"/>
                <a:cs typeface="Calibri" panose="020F0502020204030204" pitchFamily="34" charset="0"/>
                <a:sym typeface="Lato"/>
              </a:rPr>
              <a:t>DPE Outcome</a:t>
            </a:r>
            <a:endParaRPr sz="1400" i="0" u="none" strike="noStrike" cap="none" dirty="0">
              <a:solidFill>
                <a:srgbClr val="0097A7"/>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53585F"/>
              </a:buClr>
              <a:buSzPts val="900"/>
              <a:buFont typeface="Lato Light"/>
              <a:buNone/>
            </a:pPr>
            <a:r>
              <a:rPr lang="en" sz="2000" b="1" i="0" u="none" strike="noStrike" cap="none" dirty="0">
                <a:solidFill>
                  <a:srgbClr val="3E4247"/>
                </a:solidFill>
                <a:latin typeface="Calibri" panose="020F0502020204030204" pitchFamily="34" charset="0"/>
                <a:ea typeface="Lato"/>
                <a:cs typeface="Calibri" panose="020F0502020204030204" pitchFamily="34" charset="0"/>
                <a:sym typeface="Lato"/>
              </a:rPr>
              <a:t>Give developers hours back in their week to work on valuable solutions</a:t>
            </a:r>
            <a:endParaRPr sz="2000" b="1" i="0" u="none" strike="noStrike" cap="none" dirty="0">
              <a:solidFill>
                <a:srgbClr val="3E4247"/>
              </a:solidFill>
              <a:latin typeface="Calibri" panose="020F0502020204030204" pitchFamily="34" charset="0"/>
              <a:ea typeface="Lato Light"/>
              <a:cs typeface="Calibri" panose="020F0502020204030204" pitchFamily="34" charset="0"/>
              <a:sym typeface="Lato Light"/>
            </a:endParaRPr>
          </a:p>
        </p:txBody>
      </p:sp>
      <p:sp>
        <p:nvSpPr>
          <p:cNvPr id="241" name="Google Shape;241;p18"/>
          <p:cNvSpPr/>
          <p:nvPr/>
        </p:nvSpPr>
        <p:spPr>
          <a:xfrm>
            <a:off x="5437746" y="2433862"/>
            <a:ext cx="676200" cy="855300"/>
          </a:xfrm>
          <a:prstGeom prst="rightArrow">
            <a:avLst>
              <a:gd name="adj1" fmla="val 50000"/>
              <a:gd name="adj2" fmla="val 50000"/>
            </a:avLst>
          </a:prstGeom>
          <a:solidFill>
            <a:srgbClr val="A2C4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4083</TotalTime>
  <Words>2817</Words>
  <Application>Microsoft Macintosh PowerPoint</Application>
  <PresentationFormat>On-screen Show (16:9)</PresentationFormat>
  <Paragraphs>303</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Arial</vt:lpstr>
      <vt:lpstr>Lato</vt:lpstr>
      <vt:lpstr>Consolas</vt:lpstr>
      <vt:lpstr>Lato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Justin Reock</cp:lastModifiedBy>
  <cp:revision>72</cp:revision>
  <dcterms:modified xsi:type="dcterms:W3CDTF">2021-09-14T19:25:58Z</dcterms:modified>
</cp:coreProperties>
</file>